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marL="273326" indent="-273326">
              <a:spcBef>
                <a:spcPts val="1200"/>
              </a:spcBef>
              <a:buClr>
                <a:srgbClr val="BEBEBE"/>
              </a:buClr>
              <a:buSzPct val="125000"/>
              <a:buChar char="•"/>
            </a:pPr>
            <a:r>
              <a:t>“By [Constantine's] aid Christianity became a state as well as a church, and the mold, for fourteen centuries, of European life and thought.”(Durant, Caesar and Christ, p. 664)</a:t>
            </a:r>
          </a:p>
          <a:p>
            <a:pPr marL="273326" indent="-273326">
              <a:spcBef>
                <a:spcPts val="1200"/>
              </a:spcBef>
              <a:buClr>
                <a:srgbClr val="BEBEBE"/>
              </a:buClr>
              <a:buSzPct val="125000"/>
              <a:buChar char="•"/>
            </a:pPr>
            <a:r>
              <a:t>2 Thessalonians 2:6-7, “And now you know what is restraining, that he may be revealed in his own time. [7] For the mystery of lawlessness is already at work; only he who now restrains will do so until he is taken out of the way.”</a:t>
            </a:r>
          </a:p>
          <a:p>
            <a:pPr lvl="1" marL="844826" indent="-273326">
              <a:spcBef>
                <a:spcPts val="1200"/>
              </a:spcBef>
              <a:buClr>
                <a:srgbClr val="BEBEBE"/>
              </a:buClr>
              <a:buSzPct val="125000"/>
              <a:buChar char="•"/>
            </a:pPr>
            <a:r>
              <a:t>The restraining power was the Roman emperors</a:t>
            </a:r>
          </a:p>
          <a:p>
            <a:pPr lvl="1" marL="844826" indent="-273326">
              <a:spcBef>
                <a:spcPts val="1200"/>
              </a:spcBef>
              <a:buClr>
                <a:srgbClr val="BEBEBE"/>
              </a:buClr>
              <a:buSzPct val="125000"/>
              <a:buChar char="•"/>
            </a:pPr>
            <a:r>
              <a:t>From Constantine onward, the Bishop of Rome assumed greater and greater civil authority: when Attila stood at the gates of Rome with the might of the Hun empire prepared to sack the city, it was the Bishop of Rome who persuaded him to leave the city unharmed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The Latin church resuscitated Rome — it breathed new life into it.</a:t>
            </a:r>
          </a:p>
          <a:p>
            <a:pPr/>
          </a:p>
          <a:p>
            <a:pPr/>
            <a:r>
              <a:t>The papacy works itself toward imperial power (more on that with the second beast)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marL="273326" indent="-273326">
              <a:spcBef>
                <a:spcPts val="1200"/>
              </a:spcBef>
              <a:buClr>
                <a:srgbClr val="BEBEBE"/>
              </a:buClr>
              <a:buSzPct val="125000"/>
              <a:buChar char="•"/>
            </a:pPr>
            <a:r>
              <a:t>Represent the European kingdoms that rose out of the fall of the Western Roman Empire</a:t>
            </a:r>
          </a:p>
          <a:p>
            <a:pPr marL="273326" indent="-273326">
              <a:spcBef>
                <a:spcPts val="1200"/>
              </a:spcBef>
              <a:buClr>
                <a:srgbClr val="BEBEBE"/>
              </a:buClr>
              <a:buSzPct val="125000"/>
              <a:buChar char="•"/>
            </a:pPr>
            <a:r>
              <a:t>17:12, “they receive authority for one hour as kings with the beast”</a:t>
            </a:r>
          </a:p>
          <a:p>
            <a:pPr lvl="1" marL="844826" indent="-273326">
              <a:spcBef>
                <a:spcPts val="1200"/>
              </a:spcBef>
              <a:buClr>
                <a:srgbClr val="BEBEBE"/>
              </a:buClr>
              <a:buSzPct val="125000"/>
              <a:buChar char="•"/>
            </a:pPr>
            <a:r>
              <a:t>They begin as autonomous (“kings with the beast”)</a:t>
            </a:r>
          </a:p>
          <a:p>
            <a:pPr lvl="1" marL="844826" indent="-273326">
              <a:spcBef>
                <a:spcPts val="1200"/>
              </a:spcBef>
              <a:buClr>
                <a:srgbClr val="BEBEBE"/>
              </a:buClr>
              <a:buSzPct val="125000"/>
              <a:buChar char="•"/>
            </a:pPr>
            <a:r>
              <a:t>Their autonomy is short lived (“they receive authority for one hour”) </a:t>
            </a:r>
          </a:p>
          <a:p>
            <a:pPr lvl="1" marL="844826" indent="-273326">
              <a:spcBef>
                <a:spcPts val="1200"/>
              </a:spcBef>
              <a:buClr>
                <a:srgbClr val="BEBEBE"/>
              </a:buClr>
              <a:buSzPct val="125000"/>
              <a:buChar char="•"/>
            </a:pPr>
            <a:r>
              <a:t>They “will give their power and authority to the beast” (17:13) and “give their kingdom to the beast” (17:17)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marL="273326" indent="-273326">
              <a:spcBef>
                <a:spcPts val="1200"/>
              </a:spcBef>
              <a:buClr>
                <a:srgbClr val="BEBEBE"/>
              </a:buClr>
              <a:buSzPct val="125000"/>
              <a:buChar char="•"/>
            </a:pPr>
            <a:r>
              <a:t>One mind with one another (17:13) and with the beast (17:17)</a:t>
            </a:r>
          </a:p>
          <a:p>
            <a:pPr lvl="1" marL="844826" indent="-273326">
              <a:spcBef>
                <a:spcPts val="1200"/>
              </a:spcBef>
              <a:buClr>
                <a:srgbClr val="BEBEBE"/>
              </a:buClr>
              <a:buSzPct val="125000"/>
              <a:buChar char="•"/>
            </a:pPr>
            <a:r>
              <a:t>“…one mind” = to be united in purpose, outlook, objective, etc.</a:t>
            </a:r>
          </a:p>
          <a:p>
            <a:pPr lvl="1" marL="844826" indent="-273326">
              <a:spcBef>
                <a:spcPts val="1200"/>
              </a:spcBef>
              <a:buClr>
                <a:srgbClr val="BEBEBE"/>
              </a:buClr>
              <a:buSzPct val="125000"/>
              <a:buChar char="•"/>
            </a:pPr>
            <a:r>
              <a:t>Five times Scripture exhorts Christians to be of “one mind”</a:t>
            </a:r>
          </a:p>
          <a:p>
            <a:pPr marL="273326" indent="-273326">
              <a:spcBef>
                <a:spcPts val="1200"/>
              </a:spcBef>
              <a:buClr>
                <a:srgbClr val="BEBEBE"/>
              </a:buClr>
              <a:buSzPct val="125000"/>
              <a:buChar char="•"/>
            </a:pPr>
            <a:r>
              <a:t>Gradual conversion of the European powers to the Latin Church beginning with the Franks in 496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The church unified Europe in the Middle Ages</a:t>
            </a:r>
          </a:p>
          <a:p>
            <a:pPr/>
          </a:p>
          <a:p>
            <a:pPr/>
            <a:r>
              <a:t>It turned individual nations and different cultures into a single entity</a:t>
            </a:r>
          </a:p>
          <a:p>
            <a:pPr/>
          </a:p>
          <a:p>
            <a:pPr/>
            <a:r>
              <a:t>The “horns surrendered their power to the church”</a:t>
            </a: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Quote is from Durant</a:t>
            </a:r>
          </a:p>
          <a:p>
            <a:pPr/>
          </a:p>
          <a:p>
            <a:pPr/>
            <a:r>
              <a:t>Ecclesiastical organization = priests, bishops, archbishops, cardinals, popes</a:t>
            </a:r>
          </a:p>
          <a:p>
            <a:pPr/>
          </a:p>
          <a:p>
            <a:pPr/>
            <a:r>
              <a:t>Note the difference between the East and West — Eastern church subordinate to the state; the Western church fought for independence and then dominated</a:t>
            </a:r>
          </a:p>
          <a:p>
            <a:pPr/>
          </a:p>
          <a:p>
            <a:pPr/>
            <a:r>
              <a:t>Church of Rome seeking to gain the upper hand over the secular authority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marL="273326" indent="-273326">
              <a:spcBef>
                <a:spcPts val="1200"/>
              </a:spcBef>
              <a:buClr>
                <a:srgbClr val="BEBEBE"/>
              </a:buClr>
              <a:buSzPct val="125000"/>
              <a:buChar char="•"/>
            </a:pPr>
            <a:r>
              <a:t>When a Crusade was needed, the church of Rome could issue the call to arms with the promise of forgiveness and salvation for any willing knight</a:t>
            </a:r>
          </a:p>
          <a:p>
            <a:pPr marL="273326" indent="-273326">
              <a:spcBef>
                <a:spcPts val="1200"/>
              </a:spcBef>
              <a:buClr>
                <a:srgbClr val="BEBEBE"/>
              </a:buClr>
              <a:buSzPct val="125000"/>
              <a:buChar char="•"/>
            </a:pPr>
            <a:r>
              <a:t>Kings and nobles who did not honor the wishes of the church would be coerced with excommunication</a:t>
            </a:r>
          </a:p>
          <a:p>
            <a:pPr marL="273326" indent="-273326">
              <a:spcBef>
                <a:spcPts val="1200"/>
              </a:spcBef>
              <a:buClr>
                <a:srgbClr val="BEBEBE"/>
              </a:buClr>
              <a:buSzPct val="125000"/>
              <a:buChar char="•"/>
            </a:pPr>
            <a:r>
              <a:t>Pious kings or shrewd kings would give the wealth of their realm to the church</a:t>
            </a:r>
          </a:p>
          <a:p>
            <a:pPr marL="273326" indent="-273326">
              <a:spcBef>
                <a:spcPts val="1200"/>
              </a:spcBef>
              <a:buClr>
                <a:srgbClr val="BEBEBE"/>
              </a:buClr>
              <a:buSzPct val="125000"/>
              <a:buChar char="•"/>
            </a:pPr>
            <a:r>
              <a:t>When taxes needed to be levied, the church was exempt</a:t>
            </a:r>
          </a:p>
          <a:p>
            <a:pPr marL="273326" indent="-273326">
              <a:spcBef>
                <a:spcPts val="1200"/>
              </a:spcBef>
              <a:buClr>
                <a:srgbClr val="BEBEBE"/>
              </a:buClr>
              <a:buSzPct val="125000"/>
              <a:buChar char="•"/>
            </a:pPr>
            <a:r>
              <a:t>Slowly, bit by bit, the church grew more powerful and more wealthy than the kingdoms in her midst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Revelation 13:3-4,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marL="273326" indent="-273326">
              <a:spcBef>
                <a:spcPts val="1200"/>
              </a:spcBef>
              <a:buClr>
                <a:srgbClr val="BEBEBE"/>
              </a:buClr>
              <a:buSzPct val="125000"/>
              <a:buChar char="•"/>
            </a:pPr>
            <a:r>
              <a:t>The fourth beast's description in Daniel 7 is not compared with any likeness</a:t>
            </a:r>
          </a:p>
          <a:p>
            <a:pPr lvl="1" marL="844826" indent="-273326">
              <a:spcBef>
                <a:spcPts val="1200"/>
              </a:spcBef>
              <a:buClr>
                <a:srgbClr val="BEBEBE"/>
              </a:buClr>
              <a:buSzPct val="125000"/>
              <a:buChar char="•"/>
            </a:pPr>
            <a:r>
              <a:t>The first three all possess a likeness:  Babylon, the lion; Persia, the bear; Greece, the leopard.</a:t>
            </a:r>
          </a:p>
          <a:p>
            <a:pPr lvl="1" marL="844826" indent="-273326">
              <a:spcBef>
                <a:spcPts val="1200"/>
              </a:spcBef>
              <a:buClr>
                <a:srgbClr val="BEBEBE"/>
              </a:buClr>
              <a:buSzPct val="125000"/>
              <a:buChar char="•"/>
            </a:pPr>
            <a:r>
              <a:t>But the fourth beast, “was different from all the beasts that were before it...” (Daniel 7:7)</a:t>
            </a:r>
          </a:p>
          <a:p>
            <a:pPr lvl="1" marL="844826" indent="-273326">
              <a:spcBef>
                <a:spcPts val="1200"/>
              </a:spcBef>
              <a:buClr>
                <a:srgbClr val="BEBEBE"/>
              </a:buClr>
              <a:buSzPct val="125000"/>
              <a:buChar char="•"/>
            </a:pPr>
            <a:r>
              <a:t>Revelation 13's first beast, which I believe is the same beast we see in Daniel 7 (based on the presence of the 10 horns), is viewed with similar awe:  </a:t>
            </a:r>
          </a:p>
          <a:p>
            <a:pPr lvl="2" marL="1416326" indent="-273326">
              <a:spcBef>
                <a:spcPts val="1200"/>
              </a:spcBef>
              <a:buClr>
                <a:srgbClr val="BEBEBE"/>
              </a:buClr>
              <a:buSzPct val="125000"/>
              <a:buChar char="•"/>
            </a:pPr>
            <a:r>
              <a:t>Who is like the beast?  </a:t>
            </a:r>
          </a:p>
          <a:p>
            <a:pPr lvl="2" marL="1416326" indent="-273326">
              <a:spcBef>
                <a:spcPts val="1200"/>
              </a:spcBef>
              <a:buClr>
                <a:srgbClr val="BEBEBE"/>
              </a:buClr>
              <a:buSzPct val="125000"/>
              <a:buChar char="•"/>
            </a:pPr>
            <a:r>
              <a:t>To what can it compare? </a:t>
            </a:r>
          </a:p>
          <a:p>
            <a:pPr lvl="2" marL="1416326" indent="-273326">
              <a:spcBef>
                <a:spcPts val="1200"/>
              </a:spcBef>
              <a:buClr>
                <a:srgbClr val="BEBEBE"/>
              </a:buClr>
              <a:buSzPct val="125000"/>
              <a:buChar char="•"/>
            </a:pPr>
            <a:r>
              <a:t> It is different than anything we have ever seen!</a:t>
            </a:r>
          </a:p>
          <a:p>
            <a:pPr marL="273326" indent="-273326">
              <a:spcBef>
                <a:spcPts val="1200"/>
              </a:spcBef>
              <a:buClr>
                <a:srgbClr val="BEBEBE"/>
              </a:buClr>
              <a:buSzPct val="125000"/>
              <a:buChar char="•"/>
            </a:pPr>
            <a:r>
              <a:t>This particular question, “who is like” is often used in connection with God.</a:t>
            </a:r>
          </a:p>
          <a:p>
            <a:pPr lvl="1" marL="844826" indent="-273326">
              <a:spcBef>
                <a:spcPts val="1200"/>
              </a:spcBef>
              <a:buClr>
                <a:srgbClr val="BEBEBE"/>
              </a:buClr>
              <a:buSzPct val="125000"/>
              <a:buChar char="•"/>
            </a:pPr>
            <a:r>
              <a:t>Isaiah 40:18  To whom then will you liken God? Or what likeness will you compare to Him?</a:t>
            </a:r>
          </a:p>
          <a:p>
            <a:pPr lvl="1" marL="844826" indent="-273326">
              <a:spcBef>
                <a:spcPts val="1200"/>
              </a:spcBef>
              <a:buClr>
                <a:srgbClr val="BEBEBE"/>
              </a:buClr>
              <a:buSzPct val="125000"/>
              <a:buChar char="•"/>
            </a:pPr>
            <a:r>
              <a:t>Isaiah 40:25  "To whom then will you liken Me, Or to whom shall I be equal?" says the Holy One.</a:t>
            </a:r>
          </a:p>
          <a:p>
            <a:pPr lvl="1" marL="844826" indent="-273326">
              <a:spcBef>
                <a:spcPts val="1200"/>
              </a:spcBef>
              <a:buClr>
                <a:srgbClr val="BEBEBE"/>
              </a:buClr>
              <a:buSzPct val="125000"/>
              <a:buChar char="•"/>
            </a:pPr>
            <a:r>
              <a:t>Isaiah 46:5  "To whom will you liken Me, and make Me equal And compare Me, that we should be alike?</a:t>
            </a:r>
          </a:p>
          <a:p>
            <a:pPr marL="273326" indent="-273326">
              <a:spcBef>
                <a:spcPts val="1200"/>
              </a:spcBef>
              <a:buClr>
                <a:srgbClr val="BEBEBE"/>
              </a:buClr>
              <a:buSzPct val="125000"/>
              <a:buChar char="•"/>
            </a:pPr>
            <a:r>
              <a:t>17:8: Notice how the beast is described: the beast “who was, and is not…and is going to perdition.”</a:t>
            </a:r>
          </a:p>
          <a:p>
            <a:pPr lvl="1" marL="844826" indent="-273326">
              <a:spcBef>
                <a:spcPts val="1200"/>
              </a:spcBef>
              <a:buClr>
                <a:srgbClr val="BEBEBE"/>
              </a:buClr>
              <a:buSzPct val="125000"/>
              <a:buChar char="•"/>
            </a:pPr>
            <a:r>
              <a:t>Remember how God and Jesus are described in Revelation 1:8? "I am the Alpha and the Omega, the Beginning and the End," says the Lord, "who is and who was and who is to come, the Almighty."</a:t>
            </a:r>
          </a:p>
          <a:p>
            <a:pPr lvl="1" marL="844826" indent="-273326">
              <a:spcBef>
                <a:spcPts val="1200"/>
              </a:spcBef>
              <a:buClr>
                <a:srgbClr val="BEBEBE"/>
              </a:buClr>
              <a:buSzPct val="125000"/>
              <a:buChar char="•"/>
            </a:pPr>
            <a:r>
              <a:t>The description of the beast “who was, and is not…and is going to perdition” is a perversion of the description of God “who is and who was and who is to come.”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marL="273326" indent="-273326">
              <a:spcBef>
                <a:spcPts val="1200"/>
              </a:spcBef>
              <a:buClr>
                <a:srgbClr val="BEBEBE"/>
              </a:buClr>
              <a:buSzPct val="125000"/>
              <a:buChar char="•"/>
            </a:pPr>
            <a:r>
              <a:t>They believed the beast was of divine origin or identified with God, thus they worship the beast.</a:t>
            </a:r>
          </a:p>
          <a:p>
            <a:pPr lvl="1" marL="844826" indent="-273326">
              <a:spcBef>
                <a:spcPts val="1200"/>
              </a:spcBef>
              <a:buClr>
                <a:srgbClr val="BEBEBE"/>
              </a:buClr>
              <a:buSzPct val="125000"/>
              <a:buChar char="•"/>
            </a:pPr>
            <a:r>
              <a:t>13:3-4, “all the world marveled and followed the beast…and they worshiped the beast.” </a:t>
            </a:r>
          </a:p>
          <a:p>
            <a:pPr lvl="1" marL="844826" indent="-273326">
              <a:spcBef>
                <a:spcPts val="1200"/>
              </a:spcBef>
              <a:buClr>
                <a:srgbClr val="BEBEBE"/>
              </a:buClr>
              <a:buSzPct val="125000"/>
              <a:buChar char="•"/>
            </a:pPr>
            <a:r>
              <a:t>17:8, “All who dwell on the earth will worship him, whose names have not been written in the Book of Life of the Lamb slain from the foundation of the world.”</a:t>
            </a:r>
          </a:p>
          <a:p>
            <a:pPr lvl="1" marL="844826" indent="-273326">
              <a:spcBef>
                <a:spcPts val="1200"/>
              </a:spcBef>
              <a:buClr>
                <a:srgbClr val="BEBEBE"/>
              </a:buClr>
              <a:buSzPct val="125000"/>
              <a:buChar char="•"/>
            </a:pPr>
            <a:r>
              <a:t>If the beast was, as they perceived, from God, how unique and invincible it would be!</a:t>
            </a:r>
          </a:p>
          <a:p>
            <a:pPr marL="273326" indent="-273326">
              <a:spcBef>
                <a:spcPts val="1200"/>
              </a:spcBef>
              <a:buClr>
                <a:srgbClr val="BEBEBE"/>
              </a:buClr>
              <a:buSzPct val="125000"/>
              <a:buChar char="•"/>
            </a:pPr>
            <a:r>
              <a:t>Reverence for the institution</a:t>
            </a:r>
          </a:p>
          <a:p>
            <a:pPr lvl="1" marL="844826" indent="-273326">
              <a:spcBef>
                <a:spcPts val="1200"/>
              </a:spcBef>
              <a:buClr>
                <a:srgbClr val="BEBEBE"/>
              </a:buClr>
              <a:buSzPct val="125000"/>
              <a:buChar char="•"/>
            </a:pPr>
            <a:r>
              <a:t>The worship of the beast began with republican and imperial Rome whose traditional pagan religion formed the backbone of their culture.</a:t>
            </a:r>
          </a:p>
          <a:p>
            <a:pPr lvl="2" marL="1416326" indent="-273326">
              <a:spcBef>
                <a:spcPts val="1200"/>
              </a:spcBef>
              <a:buClr>
                <a:srgbClr val="BEBEBE"/>
              </a:buClr>
              <a:buSzPct val="125000"/>
              <a:buChar char="•"/>
            </a:pPr>
            <a:r>
              <a:t>Emperors were deified and headed the state religion, the Pontifex Maximus</a:t>
            </a:r>
          </a:p>
          <a:p>
            <a:pPr lvl="1" marL="844826" indent="-273326">
              <a:spcBef>
                <a:spcPts val="1200"/>
              </a:spcBef>
              <a:buClr>
                <a:srgbClr val="BEBEBE"/>
              </a:buClr>
              <a:buSzPct val="125000"/>
              <a:buChar char="•"/>
            </a:pPr>
            <a:r>
              <a:t>But when Rome adopted the version of Christianity upheld by the apostate church, the ecclesiastical hierarchy – what people perceived as “THE church” – became the object they revered – “Who is like the beast?”.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marL="273326" indent="-273326">
              <a:spcBef>
                <a:spcPts val="1200"/>
              </a:spcBef>
              <a:buClr>
                <a:srgbClr val="BEBEBE"/>
              </a:buClr>
              <a:buSzPct val="125000"/>
              <a:buChar char="•"/>
            </a:pPr>
            <a:r>
              <a:t>“one of his heads as if it had been mortally wounded and his deadly wound was healed” </a:t>
            </a:r>
          </a:p>
          <a:p>
            <a:pPr lvl="1" marL="844826" indent="-273326">
              <a:spcBef>
                <a:spcPts val="1200"/>
              </a:spcBef>
              <a:buClr>
                <a:srgbClr val="BEBEBE"/>
              </a:buClr>
              <a:buSzPct val="125000"/>
              <a:buChar char="•"/>
            </a:pPr>
            <a:r>
              <a:t>The appearance of a mortal wound, yet the beast manages to recover.</a:t>
            </a:r>
          </a:p>
          <a:p>
            <a:pPr lvl="1" marL="844826" indent="-273326">
              <a:spcBef>
                <a:spcPts val="1200"/>
              </a:spcBef>
              <a:buClr>
                <a:srgbClr val="BEBEBE"/>
              </a:buClr>
              <a:buSzPct val="125000"/>
              <a:buChar char="•"/>
            </a:pPr>
            <a:r>
              <a:t>13:14, “wounded by the sword and lived” - a sword represents warfare</a:t>
            </a:r>
          </a:p>
          <a:p>
            <a:pPr marL="273326" indent="-273326">
              <a:spcBef>
                <a:spcPts val="1200"/>
              </a:spcBef>
              <a:buClr>
                <a:srgbClr val="BEBEBE"/>
              </a:buClr>
              <a:buSzPct val="125000"/>
              <a:buChar char="•"/>
            </a:pPr>
            <a:r>
              <a:t>“all the world marveled”</a:t>
            </a:r>
          </a:p>
          <a:p>
            <a:pPr lvl="1" marL="844826" indent="-273326">
              <a:spcBef>
                <a:spcPts val="1200"/>
              </a:spcBef>
              <a:buClr>
                <a:srgbClr val="BEBEBE"/>
              </a:buClr>
              <a:buSzPct val="125000"/>
              <a:buChar char="•"/>
            </a:pPr>
            <a:r>
              <a:t>the beast was not terrifying to most people; they found the beast marvelous, worthy of praise, awe-inspiring</a:t>
            </a:r>
          </a:p>
          <a:p>
            <a:pPr lvl="1" marL="844826" indent="-273326">
              <a:spcBef>
                <a:spcPts val="1200"/>
              </a:spcBef>
              <a:buClr>
                <a:srgbClr val="BEBEBE"/>
              </a:buClr>
              <a:buSzPct val="125000"/>
              <a:buChar char="•"/>
            </a:pPr>
            <a:r>
              <a:t>And they “followed the beast” and “worshipped the beast”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“…and they worshiped the beast, saying, ‘Who is like the beast? Who is able to make war with him?’”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marL="273326" indent="-273326">
              <a:spcBef>
                <a:spcPts val="1200"/>
              </a:spcBef>
              <a:buClr>
                <a:srgbClr val="BEBEBE"/>
              </a:buClr>
              <a:buSzPct val="125000"/>
              <a:buChar char="•"/>
            </a:pPr>
            <a:r>
              <a:t>Scripture attributes idolatry to the work of demons:</a:t>
            </a:r>
          </a:p>
          <a:p>
            <a:pPr lvl="1" marL="844826" indent="-273326">
              <a:spcBef>
                <a:spcPts val="1200"/>
              </a:spcBef>
              <a:buClr>
                <a:srgbClr val="BEBEBE"/>
              </a:buClr>
              <a:buSzPct val="125000"/>
              <a:buChar char="•"/>
            </a:pPr>
            <a:r>
              <a:t>Leviticus 17:7 They shall no more offer their sacrifices to demons, after whom they have played the harlot. This shall be a statute forever for them throughout their generations." '</a:t>
            </a:r>
          </a:p>
          <a:p>
            <a:pPr lvl="1" marL="844826" indent="-273326">
              <a:spcBef>
                <a:spcPts val="1200"/>
              </a:spcBef>
              <a:buClr>
                <a:srgbClr val="BEBEBE"/>
              </a:buClr>
              <a:buSzPct val="125000"/>
              <a:buChar char="•"/>
            </a:pPr>
            <a:r>
              <a:t>Deuteronomy 32:17 They sacrificed to demons, not to God, To gods they did not know, To new gods, new arrivals That your fathers did not fear.</a:t>
            </a:r>
          </a:p>
          <a:p>
            <a:pPr lvl="1" marL="844826" indent="-273326">
              <a:spcBef>
                <a:spcPts val="1200"/>
              </a:spcBef>
              <a:buClr>
                <a:srgbClr val="BEBEBE"/>
              </a:buClr>
              <a:buSzPct val="125000"/>
              <a:buChar char="•"/>
            </a:pPr>
            <a:r>
              <a:t>Psalms 106:36-39 They served their idols, Which became a snare to them. [37] They even sacrificed their sons And their daughters to demons, [38] And shed innocent blood, The blood of their sons and daughters, Whom they sacrificed to the idols of Canaan; And the land was polluted with blood. [39] Thus they were defiled by their own works, And played the harlot by their own deeds.</a:t>
            </a:r>
          </a:p>
          <a:p>
            <a:pPr lvl="1" marL="844826" indent="-273326">
              <a:spcBef>
                <a:spcPts val="1200"/>
              </a:spcBef>
              <a:buClr>
                <a:srgbClr val="BEBEBE"/>
              </a:buClr>
              <a:buSzPct val="125000"/>
              <a:buChar char="•"/>
            </a:pPr>
            <a:r>
              <a:t>1 Corinthians 10:20-21 Rather, that the things which the Gentiles sacrifice they sacrifice to demons and not to God, and I do not want you to have fellowship with demons. [21] You cannot drink the cup of the Lord and the cup of demons; you cannot partake of the Lord's table and of the table of demons.</a:t>
            </a:r>
          </a:p>
          <a:p>
            <a:pPr marL="273326" indent="-273326">
              <a:spcBef>
                <a:spcPts val="1200"/>
              </a:spcBef>
              <a:buClr>
                <a:srgbClr val="BEBEBE"/>
              </a:buClr>
              <a:buSzPct val="125000"/>
              <a:buChar char="•"/>
            </a:pPr>
            <a:r>
              <a:t>Scripture also attributes false teaching to the influence of demons.</a:t>
            </a:r>
          </a:p>
          <a:p>
            <a:pPr lvl="1" marL="844826" indent="-273326">
              <a:spcBef>
                <a:spcPts val="1200"/>
              </a:spcBef>
              <a:buClr>
                <a:srgbClr val="BEBEBE"/>
              </a:buClr>
              <a:buSzPct val="125000"/>
              <a:buChar char="•"/>
            </a:pPr>
            <a:r>
              <a:t>1 Timothy 4:1-3, “Now the Spirit expressly says that in latter times some will depart from the faith, giving heed to deceiving spirits and doctrines of demons, [2] speaking lies in hypocrisy, having their own conscience seared with a hot iron, [3] forbidding to marry, and commanding to abstain from foods which God created to be received with thanksgiving by those who believe and know the truth.”</a:t>
            </a:r>
          </a:p>
          <a:p>
            <a:pPr lvl="2" marL="1416326" indent="-273326">
              <a:spcBef>
                <a:spcPts val="1200"/>
              </a:spcBef>
              <a:buClr>
                <a:srgbClr val="BEBEBE"/>
              </a:buClr>
              <a:buSzPct val="125000"/>
              <a:buChar char="•"/>
            </a:pPr>
            <a:r>
              <a:t>Celibacy</a:t>
            </a:r>
          </a:p>
          <a:p>
            <a:pPr lvl="2" marL="1416326" indent="-273326">
              <a:spcBef>
                <a:spcPts val="1200"/>
              </a:spcBef>
              <a:buClr>
                <a:srgbClr val="BEBEBE"/>
              </a:buClr>
              <a:buSzPct val="125000"/>
              <a:buChar char="•"/>
            </a:pPr>
            <a:r>
              <a:t>Dietary restrictions</a:t>
            </a:r>
          </a:p>
          <a:p>
            <a:pPr lvl="1" marL="844826" indent="-273326">
              <a:spcBef>
                <a:spcPts val="1200"/>
              </a:spcBef>
              <a:buClr>
                <a:srgbClr val="BEBEBE"/>
              </a:buClr>
              <a:buSzPct val="125000"/>
              <a:buChar char="•"/>
            </a:pPr>
            <a:r>
              <a:t>1 John 4:1-3, “Beloved, do not believe every spirit, but test the spirits, whether they are of God; because many false prophets have gone out into the world. [2] By this you know the Spirit of God: Every spirit that confesses that Jesus Christ has come in the flesh is of God, [3] and every spirit that does not confess that Jesus Christ has come in the flesh is not of God. And this is the spirit of the Antichrist, which you have heard was coming, and is now already in the world.”</a:t>
            </a:r>
          </a:p>
          <a:p>
            <a:pPr marL="273326" indent="-273326">
              <a:spcBef>
                <a:spcPts val="1200"/>
              </a:spcBef>
              <a:buClr>
                <a:srgbClr val="BEBEBE"/>
              </a:buClr>
              <a:buSzPct val="125000"/>
              <a:buChar char="•"/>
            </a:pPr>
            <a:r>
              <a:t>The demonic force worshiped, in this case, is Satan himself since, “[t]he dragon gave [the beast] his power, his throne, and great authority.”</a:t>
            </a:r>
          </a:p>
          <a:p>
            <a:pPr lvl="1" marL="844826" indent="-273326">
              <a:spcBef>
                <a:spcPts val="1200"/>
              </a:spcBef>
              <a:buClr>
                <a:srgbClr val="BEBEBE"/>
              </a:buClr>
              <a:buSzPct val="125000"/>
              <a:buChar char="•"/>
            </a:pPr>
            <a:r>
              <a:t>Satan has seven heads and tens horns; the beast has seven heads and ten horns</a:t>
            </a:r>
          </a:p>
          <a:p>
            <a:pPr lvl="1" marL="844826" indent="-273326">
              <a:spcBef>
                <a:spcPts val="1200"/>
              </a:spcBef>
              <a:buClr>
                <a:srgbClr val="BEBEBE"/>
              </a:buClr>
              <a:buSzPct val="125000"/>
              <a:buChar char="•"/>
            </a:pPr>
            <a:r>
              <a:t>He can even appear as a messenger from God - 2 Corinthians 11:13-15, “For such are false apostles, deceitful workers, transforming themselves into apostles of Christ. [14] And no wonder! For Satan himself transforms himself into an angel of light. [15] Therefore it is no great thing if his ministers also transform themselves into ministers of righteousness, whose end will be according to their works.”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marL="273326" indent="-273326">
              <a:spcBef>
                <a:spcPts val="1200"/>
              </a:spcBef>
              <a:buClr>
                <a:srgbClr val="BEBEBE"/>
              </a:buClr>
              <a:buSzPct val="125000"/>
              <a:buChar char="•"/>
            </a:pPr>
            <a:r>
              <a:t>Revelation 12:11  And they overcame him by the blood of the Lamb and by the word of their testimony, and they did not love their lives to the death.</a:t>
            </a:r>
          </a:p>
          <a:p>
            <a:pPr marL="273326" indent="-273326">
              <a:spcBef>
                <a:spcPts val="1200"/>
              </a:spcBef>
              <a:buClr>
                <a:srgbClr val="BEBEBE"/>
              </a:buClr>
              <a:buSzPct val="125000"/>
              <a:buChar char="•"/>
            </a:pPr>
            <a:r>
              <a:t>Revelation 17:14  These will make war with the Lamb, and the Lamb will overcome them, for He is Lord of lords and King of kings; and those who are with Him are called, chosen, and faithful."</a:t>
            </a:r>
          </a:p>
          <a:p>
            <a:pPr marL="273326" indent="-273326">
              <a:spcBef>
                <a:spcPts val="1200"/>
              </a:spcBef>
              <a:buClr>
                <a:srgbClr val="BEBEBE"/>
              </a:buClr>
              <a:buSzPct val="125000"/>
              <a:buChar char="•"/>
            </a:pPr>
            <a:r>
              <a:t>17:8,11:  “[the beast] is going to perdition”</a:t>
            </a:r>
          </a:p>
          <a:p>
            <a:pPr lvl="1" marL="844826" indent="-273326">
              <a:spcBef>
                <a:spcPts val="1200"/>
              </a:spcBef>
              <a:buClr>
                <a:srgbClr val="BEBEBE"/>
              </a:buClr>
              <a:buSzPct val="125000"/>
              <a:buChar char="•"/>
            </a:pPr>
            <a:r>
              <a:t>Perdition = destruction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The beast is “going to perdition”</a:t>
            </a:r>
          </a:p>
          <a:p>
            <a:pPr/>
          </a:p>
          <a:p>
            <a:pPr/>
            <a:r>
              <a:t>Beast = Latin church</a:t>
            </a:r>
          </a:p>
          <a:p>
            <a:pPr/>
          </a:p>
          <a:p>
            <a:pPr/>
            <a:r>
              <a:t>False prophet = second beast (Revelation 13:11ff)</a:t>
            </a:r>
          </a:p>
          <a:p>
            <a:pPr marL="273326" indent="-273326">
              <a:buClr>
                <a:srgbClr val="BEBEBE"/>
              </a:buClr>
              <a:buSzPct val="125000"/>
              <a:buChar char="•"/>
            </a:pPr>
            <a:r>
              <a:t>“…deceived those who received the mark of the beast” (Revelation 13:16, “He causes all, both small and great, rich and poor, free and slave, to receive a mark on their right hand or on their foreheads,”)</a:t>
            </a:r>
          </a:p>
          <a:p>
            <a:pPr marL="273326" indent="-273326">
              <a:buClr>
                <a:srgbClr val="BEBEBE"/>
              </a:buClr>
              <a:buSzPct val="125000"/>
              <a:buChar char="•"/>
            </a:pPr>
            <a:r>
              <a:t>“…those who worshiped his image” (Revelation 13:15, “He was granted power to give breath to the image of the beast, that the image of the beast should both speak and cause as many as would not worship the image of the beast to be killed.”)</a:t>
            </a:r>
          </a:p>
          <a:p>
            <a:pPr/>
          </a:p>
          <a:p>
            <a:pPr/>
            <a:r>
              <a:t>“…cast alive into the lake of fire” — indicates they will survive until the end of time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marL="273326" indent="-273326">
              <a:spcBef>
                <a:spcPts val="1200"/>
              </a:spcBef>
              <a:buClr>
                <a:srgbClr val="BEBEBE"/>
              </a:buClr>
              <a:buSzPct val="125000"/>
              <a:buChar char="•"/>
            </a:pPr>
            <a:r>
              <a:t>The successive invasions by Germanic tribes seem to deal a death blow to Rome.</a:t>
            </a:r>
          </a:p>
          <a:p>
            <a:pPr marL="273326" indent="-273326">
              <a:spcBef>
                <a:spcPts val="1200"/>
              </a:spcBef>
              <a:buClr>
                <a:srgbClr val="BEBEBE"/>
              </a:buClr>
              <a:buSzPct val="125000"/>
              <a:buChar char="•"/>
            </a:pPr>
            <a:r>
              <a:t>But the Latin church revived the empire and becomes the eighth phase of Roman power.</a:t>
            </a:r>
          </a:p>
          <a:p>
            <a:pPr marL="273326" indent="-273326">
              <a:spcBef>
                <a:spcPts val="1200"/>
              </a:spcBef>
              <a:buClr>
                <a:srgbClr val="BEBEBE"/>
              </a:buClr>
              <a:buSzPct val="125000"/>
              <a:buChar char="•"/>
            </a:pPr>
            <a:r>
              <a:t>The kingdoms of Europe that rose out of the Roman Empire eventually acquiesced to the authority of the Roman church</a:t>
            </a:r>
          </a:p>
          <a:p>
            <a:pPr marL="273326" indent="-273326">
              <a:spcBef>
                <a:spcPts val="1200"/>
              </a:spcBef>
              <a:buClr>
                <a:srgbClr val="BEBEBE"/>
              </a:buClr>
              <a:buSzPct val="125000"/>
              <a:buChar char="•"/>
            </a:pPr>
            <a:r>
              <a:t>This alliance of church and state creates a beast unlike any other; it is revered by mankind and cannot be defeated by human means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marL="273326" indent="-273326">
              <a:spcBef>
                <a:spcPts val="1200"/>
              </a:spcBef>
              <a:buClr>
                <a:srgbClr val="BEBEBE"/>
              </a:buClr>
              <a:buSzPct val="125000"/>
              <a:buChar char="•"/>
            </a:pPr>
            <a:r>
              <a:t>“Five have fallen” — five types of Roman governance</a:t>
            </a:r>
          </a:p>
          <a:p>
            <a:pPr marL="273326" indent="-273326">
              <a:spcBef>
                <a:spcPts val="1200"/>
              </a:spcBef>
              <a:buClr>
                <a:srgbClr val="BEBEBE"/>
              </a:buClr>
              <a:buSzPct val="125000"/>
              <a:buChar char="•"/>
            </a:pPr>
            <a:r>
              <a:t>“one is” — the emperors from Augustus (36 BC) to Aurelian (282 AD)</a:t>
            </a:r>
          </a:p>
          <a:p>
            <a:pPr marL="273326" indent="-273326">
              <a:spcBef>
                <a:spcPts val="1200"/>
              </a:spcBef>
              <a:buClr>
                <a:srgbClr val="BEBEBE"/>
              </a:buClr>
              <a:buSzPct val="125000"/>
              <a:buChar char="•"/>
            </a:pPr>
            <a:r>
              <a:t>“the other has not yet come” — Diocletian reorganizes the empire, Constantine completes it</a:t>
            </a:r>
          </a:p>
          <a:p>
            <a:pPr lvl="1" marL="844826" indent="-273326">
              <a:spcBef>
                <a:spcPts val="1200"/>
              </a:spcBef>
              <a:buClr>
                <a:srgbClr val="BEBEBE"/>
              </a:buClr>
              <a:buSzPct val="125000"/>
              <a:buChar char="•"/>
            </a:pPr>
            <a:r>
              <a:t>Diocletian incorporated the pagan religion into the reforms he began – remember, he declared himself the incarnation of Jupiter.</a:t>
            </a:r>
          </a:p>
          <a:p>
            <a:pPr lvl="1" marL="844826" indent="-273326">
              <a:spcBef>
                <a:spcPts val="1200"/>
              </a:spcBef>
              <a:buClr>
                <a:srgbClr val="BEBEBE"/>
              </a:buClr>
              <a:buSzPct val="125000"/>
              <a:buChar char="•"/>
            </a:pPr>
            <a:r>
              <a:t>Constantine finished the reforms of Diocletian, but he was the first emperor to favor the form of Christianity taught by the apostate church over paganism.</a:t>
            </a:r>
          </a:p>
          <a:p>
            <a:pPr lvl="1" marL="844826" indent="-273326">
              <a:spcBef>
                <a:spcPts val="1200"/>
              </a:spcBef>
              <a:buClr>
                <a:srgbClr val="BEBEBE"/>
              </a:buClr>
              <a:buSzPct val="125000"/>
              <a:buChar char="•"/>
            </a:pPr>
            <a:r>
              <a:t>From Constantine forward, the Roman empire was ruled by men who acknowledged the apostate church with only one exception – Julian, who is called, “Apostate” because he tried to reinstate the pagan religion. </a:t>
            </a:r>
          </a:p>
          <a:p>
            <a:pPr marL="273326" indent="-273326">
              <a:spcBef>
                <a:spcPts val="1200"/>
              </a:spcBef>
              <a:buClr>
                <a:srgbClr val="BEBEBE"/>
              </a:buClr>
              <a:buSzPct val="125000"/>
              <a:buChar char="•"/>
            </a:pPr>
            <a:r>
              <a:t>“And when he comes, he must continue a short time” — Nicean Council (325) - fall of Rome (476)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spcBef>
                <a:spcPts val="1200"/>
              </a:spcBef>
            </a:pPr>
            <a:r>
              <a:t>13:14, “wounded by the sword” - The blow which struck this head was the successive victories of the migratory German tribes over the Western empire as represented in trumpets 1-4.</a:t>
            </a:r>
          </a:p>
          <a:p>
            <a:pPr marL="273326" indent="-273326">
              <a:spcBef>
                <a:spcPts val="1200"/>
              </a:spcBef>
              <a:buClr>
                <a:srgbClr val="BEBEBE"/>
              </a:buClr>
              <a:buSzPct val="125000"/>
              <a:buChar char="•"/>
            </a:pPr>
            <a:r>
              <a:t>Gothic invasion, 396-410</a:t>
            </a:r>
          </a:p>
          <a:p>
            <a:pPr lvl="1" marL="844826" indent="-273326">
              <a:spcBef>
                <a:spcPts val="1200"/>
              </a:spcBef>
              <a:buClr>
                <a:srgbClr val="BEBEBE"/>
              </a:buClr>
              <a:buSzPct val="125000"/>
              <a:buChar char="•"/>
            </a:pPr>
            <a:r>
              <a:t>410 - the Gothic army led by Alaric sacked Rome</a:t>
            </a:r>
          </a:p>
          <a:p>
            <a:pPr lvl="1" marL="844826" indent="-273326">
              <a:spcBef>
                <a:spcPts val="1200"/>
              </a:spcBef>
              <a:buClr>
                <a:srgbClr val="BEBEBE"/>
              </a:buClr>
              <a:buSzPct val="125000"/>
              <a:buChar char="•"/>
            </a:pPr>
            <a:r>
              <a:t>Represented by Trumpet #1 in Revelation 8:7, “The first angel sounded: And hail and fire followed, mingled with blood, and they were thrown to the earth. And a third of the trees were burned up, and all green grass was burned up.”</a:t>
            </a:r>
          </a:p>
          <a:p>
            <a:pPr marL="273326" indent="-273326">
              <a:spcBef>
                <a:spcPts val="1200"/>
              </a:spcBef>
              <a:buClr>
                <a:srgbClr val="BEBEBE"/>
              </a:buClr>
              <a:buSzPct val="125000"/>
              <a:buChar char="•"/>
            </a:pPr>
            <a:r>
              <a:t>Vandal invasion, 409-455 </a:t>
            </a:r>
          </a:p>
          <a:p>
            <a:pPr lvl="1" marL="844826" indent="-273326">
              <a:spcBef>
                <a:spcPts val="1200"/>
              </a:spcBef>
              <a:buClr>
                <a:srgbClr val="BEBEBE"/>
              </a:buClr>
              <a:buSzPct val="125000"/>
              <a:buChar char="•"/>
            </a:pPr>
            <a:r>
              <a:t>Entered Spain in 409, crossed the Mediterranean in 429 and invaded Africa, conquered Carthage in 439, sacked Rome in 455</a:t>
            </a:r>
          </a:p>
          <a:p>
            <a:pPr lvl="1" marL="844826" indent="-273326">
              <a:spcBef>
                <a:spcPts val="1200"/>
              </a:spcBef>
              <a:buClr>
                <a:srgbClr val="BEBEBE"/>
              </a:buClr>
              <a:buSzPct val="125000"/>
              <a:buChar char="•"/>
            </a:pPr>
            <a:r>
              <a:t>Represented by Trumpet #2 in Revelation 8:8-9, “Then the second angel sounded: And something like a great mountain burning with fire was thrown into the sea, and a third of the sea became blood.  And a third of the living creatures in the sea died, and a third of the ships were destroyed.”</a:t>
            </a:r>
          </a:p>
          <a:p>
            <a:pPr marL="273326" indent="-273326">
              <a:spcBef>
                <a:spcPts val="1200"/>
              </a:spcBef>
              <a:buClr>
                <a:srgbClr val="BEBEBE"/>
              </a:buClr>
              <a:buSzPct val="125000"/>
              <a:buChar char="•"/>
            </a:pPr>
            <a:r>
              <a:t>Hun invasion led by Attila, 444-452</a:t>
            </a:r>
          </a:p>
          <a:p>
            <a:pPr lvl="1" marL="844826" indent="-273326">
              <a:spcBef>
                <a:spcPts val="1200"/>
              </a:spcBef>
              <a:buClr>
                <a:srgbClr val="BEBEBE"/>
              </a:buClr>
              <a:buSzPct val="125000"/>
              <a:buChar char="•"/>
            </a:pPr>
            <a:r>
              <a:t>Attila comes to the gates of Rome in 452 but is persuaded to leave by Pope Leo and two Roman senators</a:t>
            </a:r>
          </a:p>
          <a:p>
            <a:pPr lvl="1" marL="844826" indent="-273326">
              <a:spcBef>
                <a:spcPts val="1200"/>
              </a:spcBef>
              <a:buClr>
                <a:srgbClr val="BEBEBE"/>
              </a:buClr>
              <a:buSzPct val="125000"/>
              <a:buChar char="•"/>
            </a:pPr>
            <a:r>
              <a:t>Represented by Trumpet #3 in Revelation 8:10-11, “Then the third angel sounded: And a great star fell from heaven, burning like a torch, and it fell on a third of the rivers and on the springs of water.  The name of the star is Wormwood. A third of the waters became wormwood, and many men died from the water, because it was made bitter.”</a:t>
            </a:r>
          </a:p>
          <a:p>
            <a:pPr marL="273326" indent="-273326">
              <a:spcBef>
                <a:spcPts val="1200"/>
              </a:spcBef>
              <a:buClr>
                <a:srgbClr val="BEBEBE"/>
              </a:buClr>
              <a:buSzPct val="125000"/>
              <a:buChar char="•"/>
            </a:pPr>
            <a:r>
              <a:t>Conglomeration of barbarian tribes made up of Heruli, Sciri, Rugii, and others formerly under Atilla conquer Rome in 476, </a:t>
            </a:r>
          </a:p>
          <a:p>
            <a:pPr lvl="1" marL="844826" indent="-273326">
              <a:spcBef>
                <a:spcPts val="1200"/>
              </a:spcBef>
              <a:buClr>
                <a:srgbClr val="BEBEBE"/>
              </a:buClr>
              <a:buSzPct val="125000"/>
              <a:buChar char="•"/>
            </a:pPr>
            <a:r>
              <a:t>All of the Western Empire except Italy was ceded to the East; Odoacer rules Italy until 493 when the Ostrogoths under Theodoric conquer.</a:t>
            </a:r>
          </a:p>
          <a:p>
            <a:pPr lvl="1" marL="844826" indent="-273326">
              <a:spcBef>
                <a:spcPts val="1200"/>
              </a:spcBef>
              <a:buClr>
                <a:srgbClr val="BEBEBE"/>
              </a:buClr>
              <a:buSzPct val="125000"/>
              <a:buChar char="•"/>
            </a:pPr>
            <a:r>
              <a:t>Represented by Trumpet #4 in Revelation 8:12, “Then the fourth angel sounded: And a third of the sun was struck, a third of the moon, and a third of the stars, so that a third of them were darkened. A third of the day did not shine, and likewise the night.”</a:t>
            </a:r>
          </a:p>
          <a:p>
            <a:pPr marL="273326" indent="-273326">
              <a:spcBef>
                <a:spcPts val="1200"/>
              </a:spcBef>
              <a:buClr>
                <a:srgbClr val="BEBEBE"/>
              </a:buClr>
              <a:buSzPct val="125000"/>
              <a:buChar char="•"/>
            </a:pPr>
            <a:r>
              <a:t>These successive invasions bring about the end of the Western Roman Empire.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marL="273326" indent="-273326">
              <a:spcBef>
                <a:spcPts val="1200"/>
              </a:spcBef>
              <a:buClr>
                <a:srgbClr val="BEBEBE"/>
              </a:buClr>
              <a:buSzPct val="125000"/>
              <a:buChar char="•"/>
            </a:pPr>
            <a:r>
              <a:t>It lived on in the East for another 1,000 years</a:t>
            </a:r>
          </a:p>
          <a:p>
            <a:pPr marL="273326" indent="-273326">
              <a:spcBef>
                <a:spcPts val="1200"/>
              </a:spcBef>
              <a:buClr>
                <a:srgbClr val="BEBEBE"/>
              </a:buClr>
              <a:buSzPct val="125000"/>
              <a:buChar char="•"/>
            </a:pPr>
            <a:r>
              <a:t>Revelation 17:11, “The beast that was, and is not, is himself also the eighth, and is of the seven, and is going to perdition.”</a:t>
            </a:r>
          </a:p>
          <a:p>
            <a:pPr lvl="1" marL="844826" indent="-273326">
              <a:spcBef>
                <a:spcPts val="1200"/>
              </a:spcBef>
              <a:buClr>
                <a:srgbClr val="BEBEBE"/>
              </a:buClr>
              <a:buSzPct val="125000"/>
              <a:buChar char="•"/>
            </a:pPr>
            <a:r>
              <a:t>There is another iteration of Roman power that will follow the seventh</a:t>
            </a:r>
          </a:p>
          <a:p>
            <a:pPr marL="273326" indent="-273326">
              <a:spcBef>
                <a:spcPts val="1200"/>
              </a:spcBef>
              <a:buClr>
                <a:srgbClr val="BEBEBE"/>
              </a:buClr>
              <a:buSzPct val="125000"/>
              <a:buChar char="•"/>
            </a:pPr>
            <a:r>
              <a:t>The eighth is the Latin church, the ecclesiastical hierarchy</a:t>
            </a:r>
          </a:p>
          <a:p>
            <a:pPr lvl="1" marL="844826" indent="-273326">
              <a:spcBef>
                <a:spcPts val="1200"/>
              </a:spcBef>
              <a:buClr>
                <a:srgbClr val="BEBEBE"/>
              </a:buClr>
              <a:buSzPct val="125000"/>
              <a:buChar char="•"/>
            </a:pPr>
            <a:r>
              <a:t>When we say “church”, we mean the body of Christ made up of individual members</a:t>
            </a:r>
          </a:p>
          <a:p>
            <a:pPr lvl="1" marL="844826" indent="-273326">
              <a:spcBef>
                <a:spcPts val="1200"/>
              </a:spcBef>
              <a:buClr>
                <a:srgbClr val="BEBEBE"/>
              </a:buClr>
              <a:buSzPct val="125000"/>
              <a:buChar char="•"/>
            </a:pPr>
            <a:r>
              <a:t>The Latin church is different: the church consists of the bishops, archbishops, cardinals, priests, religious bureaucracies, councils,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The ecclesiastical state was fashioned after the imperial model of the Roman government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Roman religion was tied very closely to the Roman government</a:t>
            </a:r>
          </a:p>
          <a:p>
            <a:pPr/>
          </a:p>
          <a:p>
            <a:pPr/>
            <a:r>
              <a:t>The Roman emperors later became the effectual heads of the Roman religion</a:t>
            </a:r>
          </a:p>
          <a:p>
            <a:pPr/>
          </a:p>
          <a:p>
            <a:pPr/>
            <a:r>
              <a:t>The papacy assumed similar powers and later assumed a similar title — Pontifex Maximus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r>
              <a:t>The Latin church absorbed the various accoutrements of paganism and adapted them to suit its needs.</a:t>
            </a:r>
          </a:p>
          <a:p>
            <a:pPr/>
          </a:p>
          <a:p>
            <a:pPr/>
            <a:r>
              <a:t>The pagan church became the Latin church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“The beast that was, and is not, is himself also the eighth, and is of the seven…”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5692775"/>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2841625"/>
            <a:ext cx="22479000" cy="2857500"/>
          </a:xfrm>
          <a:prstGeom prst="rect">
            <a:avLst/>
          </a:prstGeom>
        </p:spPr>
        <p:txBody>
          <a:bodyPr anchor="b"/>
          <a:lstStyle/>
          <a:p>
            <a:pPr/>
            <a:r>
              <a:t>Title Text</a:t>
            </a:r>
          </a:p>
        </p:txBody>
      </p:sp>
      <p:sp>
        <p:nvSpPr>
          <p:cNvPr id="15" name="Body Level One…"/>
          <p:cNvSpPr txBox="1"/>
          <p:nvPr>
            <p:ph type="body" idx="1"/>
          </p:nvPr>
        </p:nvSpPr>
        <p:spPr>
          <a:xfrm>
            <a:off x="952500" y="6243587"/>
            <a:ext cx="22479000" cy="6178651"/>
          </a:xfrm>
          <a:prstGeom prst="rect">
            <a:avLst/>
          </a:prstGeom>
        </p:spPr>
        <p:txBody>
          <a:bodyPr/>
          <a:lstStyle>
            <a:lvl1pPr marL="0" indent="0">
              <a:lnSpc>
                <a:spcPct val="120000"/>
              </a:lnSpc>
              <a:spcBef>
                <a:spcPts val="0"/>
              </a:spcBef>
              <a:buSzTx/>
              <a:buNone/>
              <a:defRPr sz="7200"/>
            </a:lvl1pPr>
            <a:lvl2pPr marL="0" indent="0">
              <a:lnSpc>
                <a:spcPct val="120000"/>
              </a:lnSpc>
              <a:spcBef>
                <a:spcPts val="0"/>
              </a:spcBef>
              <a:buSzTx/>
              <a:buNone/>
              <a:defRPr sz="7200"/>
            </a:lvl2pPr>
            <a:lvl3pPr marL="0" indent="0">
              <a:lnSpc>
                <a:spcPct val="120000"/>
              </a:lnSpc>
              <a:spcBef>
                <a:spcPts val="0"/>
              </a:spcBef>
              <a:buSzTx/>
              <a:buNone/>
              <a:defRPr sz="7200"/>
            </a:lvl3pPr>
            <a:lvl4pPr marL="0" indent="0">
              <a:lnSpc>
                <a:spcPct val="120000"/>
              </a:lnSpc>
              <a:spcBef>
                <a:spcPts val="0"/>
              </a:spcBef>
              <a:buSzTx/>
              <a:buNone/>
              <a:defRPr sz="7200"/>
            </a:lvl4pPr>
            <a:lvl5pPr marL="0" indent="0">
              <a:lnSpc>
                <a:spcPct val="120000"/>
              </a:lnSpc>
              <a:spcBef>
                <a:spcPts val="0"/>
              </a:spcBef>
              <a:buSzTx/>
              <a:buNone/>
              <a:defRPr sz="72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solidFill>
                  <a:srgbClr val="3E231A"/>
                </a:solidFill>
                <a:latin typeface="Papyrus"/>
                <a:ea typeface="Papyrus"/>
                <a:cs typeface="Papyrus"/>
                <a:sym typeface="Papyrus"/>
              </a:defRPr>
            </a:lvl1pPr>
          </a:lstStyle>
          <a:p>
            <a:pPr/>
            <a:r>
              <a:t>“Type a quote here.”</a:t>
            </a:r>
          </a:p>
        </p:txBody>
      </p:sp>
      <p:sp>
        <p:nvSpPr>
          <p:cNvPr id="12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solidFill>
                  <a:srgbClr val="3E231A"/>
                </a:solidFill>
                <a:latin typeface="Papyrus"/>
                <a:ea typeface="Papyrus"/>
                <a:cs typeface="Papyrus"/>
                <a:sym typeface="Papyrus"/>
              </a:defRPr>
            </a:lvl1pPr>
          </a:lstStyle>
          <a:p>
            <a:pPr/>
            <a:r>
              <a:t>–Johnny Appleseed</a:t>
            </a:r>
          </a:p>
        </p:txBody>
      </p:sp>
      <p:sp>
        <p:nvSpPr>
          <p:cNvPr id="125"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33" name="Body Level One…"/>
          <p:cNvSpPr txBox="1"/>
          <p:nvPr>
            <p:ph type="body" idx="1"/>
          </p:nvPr>
        </p:nvSpPr>
        <p:spPr>
          <a:xfrm>
            <a:off x="2374900" y="4127500"/>
            <a:ext cx="19621500" cy="8191500"/>
          </a:xfrm>
          <a:prstGeom prst="rect">
            <a:avLst/>
          </a:prstGeom>
        </p:spPr>
        <p:txBody>
          <a:bodyPr/>
          <a:lstStyle>
            <a:lvl1pPr marL="660400" indent="-660400">
              <a:spcBef>
                <a:spcPts val="4200"/>
              </a:spcBef>
              <a:buSzPct val="25000"/>
              <a:buBlip>
                <a:blip r:embed="rId3"/>
              </a:buBlip>
              <a:defRPr sz="5200">
                <a:solidFill>
                  <a:srgbClr val="3E231A"/>
                </a:solidFill>
                <a:latin typeface="Papyrus"/>
                <a:ea typeface="Papyrus"/>
                <a:cs typeface="Papyrus"/>
                <a:sym typeface="Papyrus"/>
              </a:defRPr>
            </a:lvl1pPr>
            <a:lvl2pPr marL="1320800" indent="-660400">
              <a:spcBef>
                <a:spcPts val="4200"/>
              </a:spcBef>
              <a:buSzPct val="25000"/>
              <a:buBlip>
                <a:blip r:embed="rId3"/>
              </a:buBlip>
              <a:defRPr sz="5200">
                <a:solidFill>
                  <a:srgbClr val="3E231A"/>
                </a:solidFill>
                <a:latin typeface="Papyrus"/>
                <a:ea typeface="Papyrus"/>
                <a:cs typeface="Papyrus"/>
                <a:sym typeface="Papyrus"/>
              </a:defRPr>
            </a:lvl2pPr>
            <a:lvl3pPr marL="1981200" indent="-660400">
              <a:spcBef>
                <a:spcPts val="4200"/>
              </a:spcBef>
              <a:buSzPct val="25000"/>
              <a:buBlip>
                <a:blip r:embed="rId3"/>
              </a:buBlip>
              <a:defRPr sz="5200">
                <a:solidFill>
                  <a:srgbClr val="3E231A"/>
                </a:solidFill>
                <a:latin typeface="Papyrus"/>
                <a:ea typeface="Papyrus"/>
                <a:cs typeface="Papyrus"/>
                <a:sym typeface="Papyrus"/>
              </a:defRPr>
            </a:lvl3pPr>
            <a:lvl4pPr marL="2641600" indent="-660400">
              <a:spcBef>
                <a:spcPts val="4200"/>
              </a:spcBef>
              <a:buSzPct val="25000"/>
              <a:buBlip>
                <a:blip r:embed="rId3"/>
              </a:buBlip>
              <a:defRPr sz="5200">
                <a:solidFill>
                  <a:srgbClr val="3E231A"/>
                </a:solidFill>
                <a:latin typeface="Papyrus"/>
                <a:ea typeface="Papyrus"/>
                <a:cs typeface="Papyrus"/>
                <a:sym typeface="Papyrus"/>
              </a:defRPr>
            </a:lvl4pPr>
            <a:lvl5pPr marL="3302000" indent="-660400">
              <a:spcBef>
                <a:spcPts val="4200"/>
              </a:spcBef>
              <a:buSzPct val="25000"/>
              <a:buBlip>
                <a:blip r:embed="rId3"/>
              </a:buBlip>
              <a:defRPr sz="5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14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43"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SzPct val="25000"/>
              <a:buBlip>
                <a:blip r:embed="rId3"/>
              </a:buBlip>
              <a:defRPr sz="4200">
                <a:solidFill>
                  <a:srgbClr val="3E231A"/>
                </a:solidFill>
                <a:latin typeface="Papyrus"/>
                <a:ea typeface="Papyrus"/>
                <a:cs typeface="Papyrus"/>
                <a:sym typeface="Papyrus"/>
              </a:defRPr>
            </a:lvl1pPr>
            <a:lvl2pPr marL="1066800" indent="-533400">
              <a:spcBef>
                <a:spcPts val="3900"/>
              </a:spcBef>
              <a:buSzPct val="25000"/>
              <a:buBlip>
                <a:blip r:embed="rId3"/>
              </a:buBlip>
              <a:defRPr sz="4200">
                <a:solidFill>
                  <a:srgbClr val="3E231A"/>
                </a:solidFill>
                <a:latin typeface="Papyrus"/>
                <a:ea typeface="Papyrus"/>
                <a:cs typeface="Papyrus"/>
                <a:sym typeface="Papyrus"/>
              </a:defRPr>
            </a:lvl2pPr>
            <a:lvl3pPr marL="1600200" indent="-533400">
              <a:spcBef>
                <a:spcPts val="3900"/>
              </a:spcBef>
              <a:buSzPct val="25000"/>
              <a:buBlip>
                <a:blip r:embed="rId3"/>
              </a:buBlip>
              <a:defRPr sz="4200">
                <a:solidFill>
                  <a:srgbClr val="3E231A"/>
                </a:solidFill>
                <a:latin typeface="Papyrus"/>
                <a:ea typeface="Papyrus"/>
                <a:cs typeface="Papyrus"/>
                <a:sym typeface="Papyrus"/>
              </a:defRPr>
            </a:lvl3pPr>
            <a:lvl4pPr marL="2133600" indent="-533400">
              <a:spcBef>
                <a:spcPts val="3900"/>
              </a:spcBef>
              <a:buSzPct val="25000"/>
              <a:buBlip>
                <a:blip r:embed="rId3"/>
              </a:buBlip>
              <a:defRPr sz="4200">
                <a:solidFill>
                  <a:srgbClr val="3E231A"/>
                </a:solidFill>
                <a:latin typeface="Papyrus"/>
                <a:ea typeface="Papyrus"/>
                <a:cs typeface="Papyrus"/>
                <a:sym typeface="Papyrus"/>
              </a:defRPr>
            </a:lvl4pPr>
            <a:lvl5pPr marL="2667000" indent="-533400">
              <a:spcBef>
                <a:spcPts val="3900"/>
              </a:spcBef>
              <a:buSzPct val="25000"/>
              <a:buBlip>
                <a:blip r:embed="rId3"/>
              </a:buBlip>
              <a:defRPr sz="4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54" name="The Revelation of Jesus Christ"/>
          <p:cNvSpPr txBox="1"/>
          <p:nvPr>
            <p:ph type="title"/>
          </p:nvPr>
        </p:nvSpPr>
        <p:spPr>
          <a:prstGeom prst="rect">
            <a:avLst/>
          </a:prstGeom>
        </p:spPr>
        <p:txBody>
          <a:bodyPr/>
          <a:lstStyle/>
          <a:p>
            <a:pPr/>
            <a:r>
              <a:t>The Revelation of Jesus Christ</a:t>
            </a:r>
          </a:p>
        </p:txBody>
      </p:sp>
      <p:sp>
        <p:nvSpPr>
          <p:cNvPr id="155" name="Vision 3, Part 3 (Revelation 13:3-4, 17:11-14) - More About the Beast"/>
          <p:cNvSpPr txBox="1"/>
          <p:nvPr>
            <p:ph type="body" sz="quarter" idx="1"/>
          </p:nvPr>
        </p:nvSpPr>
        <p:spPr>
          <a:prstGeom prst="rect">
            <a:avLst/>
          </a:prstGeom>
        </p:spPr>
        <p:txBody>
          <a:bodyPr/>
          <a:lstStyle/>
          <a:p>
            <a:pPr/>
            <a:r>
              <a:t>Vision 3, Part 3 (Revelation 13:3-4, 17:11-14) - More About the Beast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Meyers, Ancient History, p. 365"/>
          <p:cNvSpPr txBox="1"/>
          <p:nvPr>
            <p:ph type="body" idx="21"/>
          </p:nvPr>
        </p:nvSpPr>
        <p:spPr>
          <a:xfrm>
            <a:off x="715762" y="11668695"/>
            <a:ext cx="22479001" cy="711201"/>
          </a:xfrm>
          <a:prstGeom prst="rect">
            <a:avLst/>
          </a:prstGeom>
        </p:spPr>
        <p:txBody>
          <a:bodyPr/>
          <a:lstStyle/>
          <a:p>
            <a:pPr/>
            <a:r>
              <a:t>–Meyers, Ancient History, p. 365</a:t>
            </a:r>
          </a:p>
        </p:txBody>
      </p:sp>
      <p:sp>
        <p:nvSpPr>
          <p:cNvPr id="194" name="“The College of the Pontiffs was so called probably because one of the duties of its members was to keep in repair a certain bridge (Latin:  pons) over the Tiber.   This guild was the most important of all the religious institutions of the Romans; for to"/>
          <p:cNvSpPr txBox="1"/>
          <p:nvPr>
            <p:ph type="body" idx="22"/>
          </p:nvPr>
        </p:nvSpPr>
        <p:spPr>
          <a:xfrm>
            <a:off x="916203" y="1725262"/>
            <a:ext cx="22078119" cy="8935721"/>
          </a:xfrm>
          <a:prstGeom prst="rect">
            <a:avLst/>
          </a:prstGeom>
        </p:spPr>
        <p:txBody>
          <a:bodyPr/>
          <a:lstStyle/>
          <a:p>
            <a:pPr>
              <a:defRPr sz="6400"/>
            </a:pPr>
            <a:r>
              <a:t>“The College of the Pontiffs was so called probably because one of the duties of its members was to keep in repair a certain bridge (Latin:  </a:t>
            </a:r>
            <a:r>
              <a:rPr i="1"/>
              <a:t>pons</a:t>
            </a:r>
            <a:r>
              <a:t>) over the Tiber.   This guild was the most important of all the religious institutions of the Romans; for to the pontiffs belonged the superintendence of all religious matters.  The head of the college was called</a:t>
            </a:r>
            <a:r>
              <a:rPr i="1"/>
              <a:t> Pontifex Maximus</a:t>
            </a:r>
            <a:r>
              <a:t>, or 'Chief Bridge Builder,' which title was assumed by the Roman emperors, and after them by the Christian bishops of Rome (the papacy).”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Durant, Caesar and Christ, p. 672"/>
          <p:cNvSpPr txBox="1"/>
          <p:nvPr>
            <p:ph type="body" idx="21"/>
          </p:nvPr>
        </p:nvSpPr>
        <p:spPr>
          <a:xfrm>
            <a:off x="952500" y="11779250"/>
            <a:ext cx="22479000" cy="711200"/>
          </a:xfrm>
          <a:prstGeom prst="rect">
            <a:avLst/>
          </a:prstGeom>
        </p:spPr>
        <p:txBody>
          <a:bodyPr/>
          <a:lstStyle/>
          <a:p>
            <a:pPr/>
            <a:r>
              <a:t>–Durant, Caesar and Christ, p. 672</a:t>
            </a:r>
          </a:p>
        </p:txBody>
      </p:sp>
      <p:sp>
        <p:nvSpPr>
          <p:cNvPr id="199" name="“When Christianity conquered Rome the ecclesiastical structure of the pagan church, the title and vestments of the pontifex maximus, the worship of the Great Mother and a multitude of comforting divinities, the sense of supersensible presences everywhere"/>
          <p:cNvSpPr txBox="1"/>
          <p:nvPr>
            <p:ph type="body" idx="22"/>
          </p:nvPr>
        </p:nvSpPr>
        <p:spPr>
          <a:xfrm>
            <a:off x="1117221" y="1422399"/>
            <a:ext cx="22149558" cy="9652002"/>
          </a:xfrm>
          <a:prstGeom prst="rect">
            <a:avLst/>
          </a:prstGeom>
        </p:spPr>
        <p:txBody>
          <a:bodyPr/>
          <a:lstStyle>
            <a:lvl1pPr>
              <a:defRPr sz="7000"/>
            </a:lvl1pPr>
          </a:lstStyle>
          <a:p>
            <a:pPr/>
            <a:r>
              <a:t>“When Christianity conquered Rome the ecclesiastical structure of the pagan church, the title and vestments of the pontifex maximus, the worship of the Great Mother and a multitude of comforting divinities, the sense of supersensible presences everywhere, the joy or solemnity of old festivals, and the pageantry of immemorial ceremony, passed like maternal blood into the new religion, and captive Rome captured her conqueror.”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MacCulloch, The Reformation, p. 12"/>
          <p:cNvSpPr txBox="1"/>
          <p:nvPr>
            <p:ph type="body" idx="21"/>
          </p:nvPr>
        </p:nvSpPr>
        <p:spPr>
          <a:xfrm>
            <a:off x="952500" y="10574655"/>
            <a:ext cx="22479000" cy="711201"/>
          </a:xfrm>
          <a:prstGeom prst="rect">
            <a:avLst/>
          </a:prstGeom>
        </p:spPr>
        <p:txBody>
          <a:bodyPr/>
          <a:lstStyle/>
          <a:p>
            <a:pPr/>
            <a:r>
              <a:t>–MacCulloch, The Reformation, p. 12</a:t>
            </a:r>
          </a:p>
        </p:txBody>
      </p:sp>
      <p:sp>
        <p:nvSpPr>
          <p:cNvPr id="204" name="“...there is something to be said for the view that when the Latin-speaking Roman Empire collapsed in the West in the fifth century, its civil servants promptly transferred to the payroll of the Western Church.”"/>
          <p:cNvSpPr txBox="1"/>
          <p:nvPr>
            <p:ph type="body" idx="22"/>
          </p:nvPr>
        </p:nvSpPr>
        <p:spPr>
          <a:xfrm>
            <a:off x="1066822" y="4060189"/>
            <a:ext cx="22250355" cy="4833622"/>
          </a:xfrm>
          <a:prstGeom prst="rect">
            <a:avLst/>
          </a:prstGeom>
        </p:spPr>
        <p:txBody>
          <a:bodyPr/>
          <a:lstStyle>
            <a:lvl1pPr>
              <a:defRPr sz="7100"/>
            </a:lvl1pPr>
          </a:lstStyle>
          <a:p>
            <a:pPr/>
            <a:r>
              <a:t>“...there is something to be said for the view that when the Latin-speaking Roman Empire collapsed in the West in the fifth century, its civil servants promptly transferred to the payroll of the Western Church.”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An alliance of church and state"/>
          <p:cNvSpPr txBox="1"/>
          <p:nvPr>
            <p:ph type="title"/>
          </p:nvPr>
        </p:nvSpPr>
        <p:spPr>
          <a:prstGeom prst="rect">
            <a:avLst/>
          </a:prstGeom>
        </p:spPr>
        <p:txBody>
          <a:bodyPr/>
          <a:lstStyle/>
          <a:p>
            <a:pPr/>
            <a:r>
              <a:t>An alliance of church and state</a:t>
            </a:r>
          </a:p>
        </p:txBody>
      </p:sp>
      <p:sp>
        <p:nvSpPr>
          <p:cNvPr id="209" name="“By [Constantine's] aid Christianity became a state as well as a church, and the mold, for fourteen centuries, of European life and thought.”(Durant, Caesar and Christ, p. 664)…"/>
          <p:cNvSpPr txBox="1"/>
          <p:nvPr>
            <p:ph type="body" idx="1"/>
          </p:nvPr>
        </p:nvSpPr>
        <p:spPr>
          <a:prstGeom prst="rect">
            <a:avLst/>
          </a:prstGeom>
        </p:spPr>
        <p:txBody>
          <a:bodyPr/>
          <a:lstStyle/>
          <a:p>
            <a:pPr marL="571499" indent="-571499">
              <a:lnSpc>
                <a:spcPct val="120000"/>
              </a:lnSpc>
              <a:buBlip>
                <a:blip r:embed="rId3"/>
              </a:buBlip>
              <a:defRPr sz="6000"/>
            </a:pPr>
            <a:r>
              <a:t>“By [Constantine's] aid Christianity became a state as well as a church, and the mold, for fourteen centuries, of European life and thought.”(Durant, </a:t>
            </a:r>
            <a:r>
              <a:rPr i="1"/>
              <a:t>Caesar and Christ</a:t>
            </a:r>
            <a:r>
              <a:t>, p. 664)</a:t>
            </a:r>
          </a:p>
          <a:p>
            <a:pPr marL="571499" indent="-571499">
              <a:lnSpc>
                <a:spcPct val="120000"/>
              </a:lnSpc>
              <a:buBlip>
                <a:blip r:embed="rId3"/>
              </a:buBlip>
              <a:defRPr sz="6000"/>
            </a:pPr>
            <a:r>
              <a:t>2 Thessalonians 2:6-7, “And now you know what is restraining, that he may be revealed in his own time. [7] For the mystery of lawlessness is already at work; only he who now restrains will do so until he is taken out of the way.”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13:3, “his deadly wound was healed”"/>
          <p:cNvSpPr txBox="1"/>
          <p:nvPr>
            <p:ph type="title"/>
          </p:nvPr>
        </p:nvSpPr>
        <p:spPr>
          <a:prstGeom prst="rect">
            <a:avLst/>
          </a:prstGeom>
        </p:spPr>
        <p:txBody>
          <a:bodyPr/>
          <a:lstStyle/>
          <a:p>
            <a:pPr/>
            <a:r>
              <a:t>13:3, “his deadly wound was healed”</a:t>
            </a:r>
          </a:p>
        </p:txBody>
      </p:sp>
      <p:sp>
        <p:nvSpPr>
          <p:cNvPr id="214" name="–Augustin Steucus, Catholic Writer"/>
          <p:cNvSpPr txBox="1"/>
          <p:nvPr/>
        </p:nvSpPr>
        <p:spPr>
          <a:xfrm>
            <a:off x="538208" y="11840047"/>
            <a:ext cx="224790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140000"/>
              </a:lnSpc>
              <a:defRPr i="1" sz="4200">
                <a:solidFill>
                  <a:srgbClr val="9D9D9D"/>
                </a:solidFill>
              </a:defRPr>
            </a:lvl1pPr>
          </a:lstStyle>
          <a:p>
            <a:pPr/>
            <a:r>
              <a:t>–Augustin Steucus, Catholic Writer</a:t>
            </a:r>
          </a:p>
        </p:txBody>
      </p:sp>
      <p:sp>
        <p:nvSpPr>
          <p:cNvPr id="215" name="“The [Western Roman] empire having been overthrown, unless God had raised up the Pontificate, Rome, resuscitated and restored by none, would have become uninhabitable, and been a most foul habitation thenceforward of cattle.  But in the Pontificate it RE"/>
          <p:cNvSpPr txBox="1"/>
          <p:nvPr/>
        </p:nvSpPr>
        <p:spPr>
          <a:xfrm>
            <a:off x="726974" y="4141387"/>
            <a:ext cx="22479001" cy="7183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5900"/>
            </a:lvl1pPr>
          </a:lstStyle>
          <a:p>
            <a:pPr/>
            <a:r>
              <a:t>“The [Western Roman] empire having been overthrown, unless God had raised up the Pontificate, Rome, resuscitated and restored by none, would have become uninhabitable, and been a most foul habitation thenceforward of cattle.  But in the Pontificate it REVIVED with a second birth, its empire being in magnitude indeed not equal to the old one, but in kind not very dissimilar; because all nations, from the east to the west, venerate the Pope not otherwise than they before obeyed the emperor”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he ten horns"/>
          <p:cNvSpPr txBox="1"/>
          <p:nvPr>
            <p:ph type="title"/>
          </p:nvPr>
        </p:nvSpPr>
        <p:spPr>
          <a:prstGeom prst="rect">
            <a:avLst/>
          </a:prstGeom>
        </p:spPr>
        <p:txBody>
          <a:bodyPr/>
          <a:lstStyle/>
          <a:p>
            <a:pPr/>
            <a:r>
              <a:t>The ten horns</a:t>
            </a:r>
          </a:p>
        </p:txBody>
      </p:sp>
      <p:sp>
        <p:nvSpPr>
          <p:cNvPr id="220" name="Represent the European kingdoms that rose out of the fall of the Western Roman Empire…"/>
          <p:cNvSpPr txBox="1"/>
          <p:nvPr>
            <p:ph type="body" idx="1"/>
          </p:nvPr>
        </p:nvSpPr>
        <p:spPr>
          <a:prstGeom prst="rect">
            <a:avLst/>
          </a:prstGeom>
        </p:spPr>
        <p:txBody>
          <a:bodyPr/>
          <a:lstStyle/>
          <a:p>
            <a:pPr marL="571499" indent="-571499">
              <a:lnSpc>
                <a:spcPct val="110000"/>
              </a:lnSpc>
              <a:spcBef>
                <a:spcPts val="3100"/>
              </a:spcBef>
              <a:buBlip>
                <a:blip r:embed="rId3"/>
              </a:buBlip>
              <a:defRPr sz="5800"/>
            </a:pPr>
            <a:r>
              <a:t>Represent the European kingdoms that rose out of the fall of the Western Roman Empire</a:t>
            </a:r>
          </a:p>
          <a:p>
            <a:pPr marL="571499" indent="-571499">
              <a:lnSpc>
                <a:spcPct val="110000"/>
              </a:lnSpc>
              <a:spcBef>
                <a:spcPts val="3100"/>
              </a:spcBef>
              <a:buBlip>
                <a:blip r:embed="rId3"/>
              </a:buBlip>
              <a:defRPr sz="5800"/>
            </a:pPr>
            <a:r>
              <a:t>17:12, “they receive authority for one hour as kings with the beast”</a:t>
            </a:r>
          </a:p>
          <a:p>
            <a:pPr lvl="1">
              <a:lnSpc>
                <a:spcPct val="110000"/>
              </a:lnSpc>
              <a:spcBef>
                <a:spcPts val="3100"/>
              </a:spcBef>
              <a:buBlip>
                <a:blip r:embed="rId3"/>
              </a:buBlip>
              <a:defRPr sz="5800"/>
            </a:pPr>
            <a:r>
              <a:t>They begin as autonomous (“kings </a:t>
            </a:r>
            <a:r>
              <a:rPr i="1"/>
              <a:t>with</a:t>
            </a:r>
            <a:r>
              <a:t> the beast”)</a:t>
            </a:r>
          </a:p>
          <a:p>
            <a:pPr lvl="1">
              <a:lnSpc>
                <a:spcPct val="110000"/>
              </a:lnSpc>
              <a:spcBef>
                <a:spcPts val="3100"/>
              </a:spcBef>
              <a:buBlip>
                <a:blip r:embed="rId3"/>
              </a:buBlip>
              <a:defRPr sz="5800"/>
            </a:pPr>
            <a:r>
              <a:t>Their autonomy is short lived (“they receive authority for </a:t>
            </a:r>
            <a:r>
              <a:rPr i="1"/>
              <a:t>one hour</a:t>
            </a:r>
            <a:r>
              <a:t>”) </a:t>
            </a:r>
          </a:p>
          <a:p>
            <a:pPr lvl="1">
              <a:lnSpc>
                <a:spcPct val="110000"/>
              </a:lnSpc>
              <a:spcBef>
                <a:spcPts val="3100"/>
              </a:spcBef>
              <a:buBlip>
                <a:blip r:embed="rId3"/>
              </a:buBlip>
              <a:defRPr sz="5800"/>
            </a:pPr>
            <a:r>
              <a:t>They “will give their power and authority to the beast” (17:13) and “give their kingdom to the beast” (17:17)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he ten horns are “of one mind”"/>
          <p:cNvSpPr txBox="1"/>
          <p:nvPr>
            <p:ph type="title"/>
          </p:nvPr>
        </p:nvSpPr>
        <p:spPr>
          <a:prstGeom prst="rect">
            <a:avLst/>
          </a:prstGeom>
        </p:spPr>
        <p:txBody>
          <a:bodyPr/>
          <a:lstStyle/>
          <a:p>
            <a:pPr/>
            <a:r>
              <a:t>The ten horns are “of one mind”</a:t>
            </a:r>
          </a:p>
        </p:txBody>
      </p:sp>
      <p:sp>
        <p:nvSpPr>
          <p:cNvPr id="225" name="One mind with one another (17:13) and with the beast (17:17)…"/>
          <p:cNvSpPr txBox="1"/>
          <p:nvPr>
            <p:ph type="body" idx="1"/>
          </p:nvPr>
        </p:nvSpPr>
        <p:spPr>
          <a:prstGeom prst="rect">
            <a:avLst/>
          </a:prstGeom>
        </p:spPr>
        <p:txBody>
          <a:bodyPr/>
          <a:lstStyle/>
          <a:p>
            <a:pPr marL="571499" indent="-571499">
              <a:lnSpc>
                <a:spcPct val="120000"/>
              </a:lnSpc>
              <a:buBlip>
                <a:blip r:embed="rId3"/>
              </a:buBlip>
              <a:defRPr sz="6000"/>
            </a:pPr>
            <a:r>
              <a:t>One mind with one another (17:13) and with the beast (17:17)</a:t>
            </a:r>
          </a:p>
          <a:p>
            <a:pPr marL="571499" indent="-571499">
              <a:lnSpc>
                <a:spcPct val="120000"/>
              </a:lnSpc>
              <a:buBlip>
                <a:blip r:embed="rId3"/>
              </a:buBlip>
              <a:defRPr sz="6000"/>
            </a:pPr>
            <a:r>
              <a:t>“…one mind” = to be united in purpose, outlook, objective, etc.</a:t>
            </a:r>
          </a:p>
          <a:p>
            <a:pPr lvl="1" marL="1142999" indent="-571499">
              <a:lnSpc>
                <a:spcPct val="120000"/>
              </a:lnSpc>
              <a:buBlip>
                <a:blip r:embed="rId3"/>
              </a:buBlip>
              <a:defRPr sz="6000"/>
            </a:pPr>
            <a:r>
              <a:t>Five times Scripture exhorts Christians to be of “one mind”</a:t>
            </a:r>
          </a:p>
          <a:p>
            <a:pPr marL="571499" indent="-571499">
              <a:lnSpc>
                <a:spcPct val="120000"/>
              </a:lnSpc>
              <a:buBlip>
                <a:blip r:embed="rId3"/>
              </a:buBlip>
              <a:defRPr sz="6000"/>
            </a:pPr>
            <a:r>
              <a:t>Gradual conversion of the European powers to the Latin Church beginning with the Franks in 496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Hawke, The Colonial Experience, p. 3"/>
          <p:cNvSpPr txBox="1"/>
          <p:nvPr>
            <p:ph type="body" idx="21"/>
          </p:nvPr>
        </p:nvSpPr>
        <p:spPr>
          <a:xfrm>
            <a:off x="952500" y="11544053"/>
            <a:ext cx="22479000" cy="711201"/>
          </a:xfrm>
          <a:prstGeom prst="rect">
            <a:avLst/>
          </a:prstGeom>
        </p:spPr>
        <p:txBody>
          <a:bodyPr/>
          <a:lstStyle/>
          <a:p>
            <a:pPr/>
            <a:r>
              <a:t>–Hawke, The Colonial Experience, p. 3</a:t>
            </a:r>
          </a:p>
        </p:txBody>
      </p:sp>
      <p:sp>
        <p:nvSpPr>
          <p:cNvPr id="230" name="“Stability characterized one half of medieval life, unity the other half.  Feudal and manorial practices, for all their basic similarities, differed in detail from area to area, and towns, too, varied considerably, but the church unified all into a Chris"/>
          <p:cNvSpPr txBox="1"/>
          <p:nvPr>
            <p:ph type="body" idx="22"/>
          </p:nvPr>
        </p:nvSpPr>
        <p:spPr>
          <a:xfrm>
            <a:off x="1098495" y="1166371"/>
            <a:ext cx="22325260" cy="9928861"/>
          </a:xfrm>
          <a:prstGeom prst="rect">
            <a:avLst/>
          </a:prstGeom>
        </p:spPr>
        <p:txBody>
          <a:bodyPr/>
          <a:lstStyle/>
          <a:p>
            <a:pPr>
              <a:defRPr sz="6300"/>
            </a:pPr>
            <a:r>
              <a:t>“Stability characterized one half of medieval life, unity the other half.  Feudal and manorial practices, for all their basic similarities, differed in detail from area to area, and towns, too, varied considerably, </a:t>
            </a:r>
            <a:r>
              <a:rPr i="1"/>
              <a:t>but the church unified all into a Christian commonwealth</a:t>
            </a:r>
            <a:r>
              <a:t>.  When a pope called for a crusade, he drew from all European men who reacted first as Christians and only later as Normans, Germans, or Englishmen.  The church was the moral force that welded medieval Europe into a single block.  The church dominated the age and conditioned all men's values and habits.”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Power, authority, and kingdoms surrendered"/>
          <p:cNvSpPr txBox="1"/>
          <p:nvPr>
            <p:ph type="title"/>
          </p:nvPr>
        </p:nvSpPr>
        <p:spPr>
          <a:prstGeom prst="rect">
            <a:avLst/>
          </a:prstGeom>
        </p:spPr>
        <p:txBody>
          <a:bodyPr/>
          <a:lstStyle>
            <a:lvl1pPr>
              <a:defRPr sz="7400"/>
            </a:lvl1pPr>
          </a:lstStyle>
          <a:p>
            <a:pPr/>
            <a:r>
              <a:t>Power, authority, and kingdoms surrendered</a:t>
            </a:r>
          </a:p>
        </p:txBody>
      </p:sp>
      <p:sp>
        <p:nvSpPr>
          <p:cNvPr id="235" name="“The gravest problem of the Church, next to reconciling her ideals with her continuance, was to find a way of living with the state.  The rise of an ecclesiastical organization side by side with the officials of the government created a struggle for powe"/>
          <p:cNvSpPr txBox="1"/>
          <p:nvPr>
            <p:ph type="body" idx="1"/>
          </p:nvPr>
        </p:nvSpPr>
        <p:spPr>
          <a:xfrm>
            <a:off x="952500" y="3950587"/>
            <a:ext cx="22479000" cy="8691376"/>
          </a:xfrm>
          <a:prstGeom prst="rect">
            <a:avLst/>
          </a:prstGeom>
        </p:spPr>
        <p:txBody>
          <a:bodyPr/>
          <a:lstStyle/>
          <a:p>
            <a:pPr marL="0" indent="0" algn="ctr">
              <a:lnSpc>
                <a:spcPct val="120000"/>
              </a:lnSpc>
              <a:spcBef>
                <a:spcPts val="0"/>
              </a:spcBef>
              <a:buSzTx/>
              <a:buNone/>
              <a:defRPr sz="6100"/>
            </a:pPr>
            <a:r>
              <a:t>“The gravest problem of the Church, next to reconciling her ideals with her continuance, was to find a way of living with the state.  The </a:t>
            </a:r>
            <a:r>
              <a:rPr i="1" u="sng"/>
              <a:t>rise of an ecclesiastical organization side by side with the officials of the government</a:t>
            </a:r>
            <a:r>
              <a:t> created a struggle for power in which the accepted subjection of one to the other was the prerequisite of peace.  In the East the church became subordinate to the state;</a:t>
            </a:r>
            <a:r>
              <a:rPr i="1" u="sng"/>
              <a:t> in the West she fought for independence, then for mastery</a:t>
            </a:r>
            <a:r>
              <a:t>.  In either case the union of church and state involved a profound modification of Christian ethics…”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Power, authority, and kingdoms surrendered"/>
          <p:cNvSpPr txBox="1"/>
          <p:nvPr>
            <p:ph type="title"/>
          </p:nvPr>
        </p:nvSpPr>
        <p:spPr>
          <a:prstGeom prst="rect">
            <a:avLst/>
          </a:prstGeom>
        </p:spPr>
        <p:txBody>
          <a:bodyPr/>
          <a:lstStyle>
            <a:lvl1pPr>
              <a:defRPr sz="7400"/>
            </a:lvl1pPr>
          </a:lstStyle>
          <a:p>
            <a:pPr/>
            <a:r>
              <a:t>Power, authority, and kingdoms surrendered</a:t>
            </a:r>
          </a:p>
        </p:txBody>
      </p:sp>
      <p:sp>
        <p:nvSpPr>
          <p:cNvPr id="240" name="“She had not in herself the means of force; but when force seemed desirable she could appeal to the ‘secular arm' to implement her will.  She received from the state, and from individuals, splendid gifts of money, temples or lands; she grew rich, and nee"/>
          <p:cNvSpPr txBox="1"/>
          <p:nvPr>
            <p:ph type="body" idx="1"/>
          </p:nvPr>
        </p:nvSpPr>
        <p:spPr>
          <a:xfrm>
            <a:off x="952500" y="3867714"/>
            <a:ext cx="22479000" cy="8825372"/>
          </a:xfrm>
          <a:prstGeom prst="rect">
            <a:avLst/>
          </a:prstGeom>
        </p:spPr>
        <p:txBody>
          <a:bodyPr/>
          <a:lstStyle>
            <a:lvl1pPr marL="0" indent="0" algn="ctr">
              <a:lnSpc>
                <a:spcPct val="120000"/>
              </a:lnSpc>
              <a:spcBef>
                <a:spcPts val="0"/>
              </a:spcBef>
              <a:buSzTx/>
              <a:buNone/>
              <a:defRPr sz="6300"/>
            </a:lvl1pPr>
          </a:lstStyle>
          <a:p>
            <a:pPr/>
            <a:r>
              <a:t>“She had not in herself the means of force; but when force seemed desirable she could appeal to the ‘secular arm' to implement her will.  She received from the state, and from individuals, splendid gifts of money, temples or lands; she grew rich, and needed the state to protect her in all the rights of property.  Even when the state fell she kept her wealth; the barbarian conquerors, however heretical, seldom robbed the Church.  The authority of the word soon rivaled the power of the sword.”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ummary of 12:13-13:2"/>
          <p:cNvSpPr txBox="1"/>
          <p:nvPr>
            <p:ph type="title"/>
          </p:nvPr>
        </p:nvSpPr>
        <p:spPr>
          <a:prstGeom prst="rect">
            <a:avLst/>
          </a:prstGeom>
        </p:spPr>
        <p:txBody>
          <a:bodyPr/>
          <a:lstStyle/>
          <a:p>
            <a:pPr/>
            <a:r>
              <a:t>Summary of 12:13-13:2</a:t>
            </a:r>
          </a:p>
        </p:txBody>
      </p:sp>
      <p:sp>
        <p:nvSpPr>
          <p:cNvPr id="158" name="Satan, the dragon, will make war against the church using all means at his disposal.…"/>
          <p:cNvSpPr txBox="1"/>
          <p:nvPr>
            <p:ph type="body" idx="1"/>
          </p:nvPr>
        </p:nvSpPr>
        <p:spPr>
          <a:prstGeom prst="rect">
            <a:avLst/>
          </a:prstGeom>
        </p:spPr>
        <p:txBody>
          <a:bodyPr/>
          <a:lstStyle/>
          <a:p>
            <a:pPr marL="565784" indent="-565784" defTabSz="817244">
              <a:lnSpc>
                <a:spcPct val="110000"/>
              </a:lnSpc>
              <a:spcBef>
                <a:spcPts val="2300"/>
              </a:spcBef>
              <a:buBlip>
                <a:blip r:embed="rId2"/>
              </a:buBlip>
              <a:defRPr sz="5544"/>
            </a:pPr>
            <a:r>
              <a:t>Satan, the dragon, will make war against the church using all means at his disposal.</a:t>
            </a:r>
          </a:p>
          <a:p>
            <a:pPr marL="565784" indent="-565784" defTabSz="817244">
              <a:lnSpc>
                <a:spcPct val="110000"/>
              </a:lnSpc>
              <a:spcBef>
                <a:spcPts val="2300"/>
              </a:spcBef>
              <a:buBlip>
                <a:blip r:embed="rId2"/>
              </a:buBlip>
              <a:defRPr sz="5544"/>
            </a:pPr>
            <a:r>
              <a:t>Rome was a manifestation of Satan’s power and was Satan’s tool to use in persecution of the church.</a:t>
            </a:r>
          </a:p>
          <a:p>
            <a:pPr marL="565784" indent="-565784" defTabSz="817244">
              <a:lnSpc>
                <a:spcPct val="110000"/>
              </a:lnSpc>
              <a:spcBef>
                <a:spcPts val="2300"/>
              </a:spcBef>
              <a:buBlip>
                <a:blip r:embed="rId2"/>
              </a:buBlip>
              <a:defRPr sz="5544"/>
            </a:pPr>
            <a:r>
              <a:t>Rome itself was a composite of earlier kingdoms having conquered and assimilated the nations and cultures of those more ancient empires.</a:t>
            </a:r>
          </a:p>
          <a:p>
            <a:pPr marL="565784" indent="-565784" defTabSz="817244">
              <a:lnSpc>
                <a:spcPct val="110000"/>
              </a:lnSpc>
              <a:spcBef>
                <a:spcPts val="2300"/>
              </a:spcBef>
              <a:buBlip>
                <a:blip r:embed="rId2"/>
              </a:buBlip>
              <a:defRPr sz="5544"/>
            </a:pPr>
            <a:r>
              <a:t>Out of the fall of the Roman Empire would emerge the kingdoms of Europe.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13:3-4 - The world marvels"/>
          <p:cNvSpPr txBox="1"/>
          <p:nvPr>
            <p:ph type="ctrTitle"/>
          </p:nvPr>
        </p:nvSpPr>
        <p:spPr>
          <a:prstGeom prst="rect">
            <a:avLst/>
          </a:prstGeom>
        </p:spPr>
        <p:txBody>
          <a:bodyPr/>
          <a:lstStyle/>
          <a:p>
            <a:pPr/>
            <a:r>
              <a:t>13:3-4 - The world marvels</a:t>
            </a:r>
          </a:p>
        </p:txBody>
      </p:sp>
      <p:sp>
        <p:nvSpPr>
          <p:cNvPr id="245" name="“And all the world marveled and followed the beast. [4] So they worshiped the dragon who gave authority to the beast; and they worshiped the beast, saying, ‘Who is like the beast? Who is able to make war with him?’”"/>
          <p:cNvSpPr txBox="1"/>
          <p:nvPr>
            <p:ph type="subTitle" idx="1"/>
          </p:nvPr>
        </p:nvSpPr>
        <p:spPr>
          <a:prstGeom prst="rect">
            <a:avLst/>
          </a:prstGeom>
        </p:spPr>
        <p:txBody>
          <a:bodyPr/>
          <a:lstStyle/>
          <a:p>
            <a:pPr/>
            <a:r>
              <a:t>“And all the world marveled and followed the beast. [4] So they worshiped the dragon who gave authority to the beast; and they worshiped the beast, saying, ‘Who is like the beast? Who is able to make war with him?’”</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Who is like the beast?"/>
          <p:cNvSpPr txBox="1"/>
          <p:nvPr>
            <p:ph type="title"/>
          </p:nvPr>
        </p:nvSpPr>
        <p:spPr>
          <a:prstGeom prst="rect">
            <a:avLst/>
          </a:prstGeom>
        </p:spPr>
        <p:txBody>
          <a:bodyPr/>
          <a:lstStyle/>
          <a:p>
            <a:pPr/>
            <a:r>
              <a:t>Who is like the beast?</a:t>
            </a:r>
          </a:p>
        </p:txBody>
      </p:sp>
      <p:sp>
        <p:nvSpPr>
          <p:cNvPr id="250" name="The fourth beast in Daniel 7 is incomparable…"/>
          <p:cNvSpPr txBox="1"/>
          <p:nvPr>
            <p:ph type="body" idx="1"/>
          </p:nvPr>
        </p:nvSpPr>
        <p:spPr>
          <a:prstGeom prst="rect">
            <a:avLst/>
          </a:prstGeom>
        </p:spPr>
        <p:txBody>
          <a:bodyPr/>
          <a:lstStyle/>
          <a:p>
            <a:pPr marL="560069" indent="-560069" defTabSz="808990">
              <a:lnSpc>
                <a:spcPct val="110000"/>
              </a:lnSpc>
              <a:spcBef>
                <a:spcPts val="3500"/>
              </a:spcBef>
              <a:buBlip>
                <a:blip r:embed="rId3"/>
              </a:buBlip>
              <a:defRPr sz="5488"/>
            </a:pPr>
            <a:r>
              <a:t>The fourth beast in Daniel 7 is incomparable </a:t>
            </a:r>
          </a:p>
          <a:p>
            <a:pPr marL="560069" indent="-560069" defTabSz="808990">
              <a:lnSpc>
                <a:spcPct val="110000"/>
              </a:lnSpc>
              <a:spcBef>
                <a:spcPts val="3500"/>
              </a:spcBef>
              <a:buBlip>
                <a:blip r:embed="rId3"/>
              </a:buBlip>
              <a:defRPr sz="5488"/>
            </a:pPr>
            <a:r>
              <a:t>“Who is like” is often used in connection with God — Isaiah 40:18, 25 and 46:5</a:t>
            </a:r>
          </a:p>
          <a:p>
            <a:pPr marL="560069" indent="-560069" defTabSz="808990">
              <a:lnSpc>
                <a:spcPct val="110000"/>
              </a:lnSpc>
              <a:spcBef>
                <a:spcPts val="3500"/>
              </a:spcBef>
              <a:buBlip>
                <a:blip r:embed="rId3"/>
              </a:buBlip>
              <a:defRPr sz="5488"/>
            </a:pPr>
            <a:r>
              <a:t>17:8, “who was, and is not…and is going to perdition”</a:t>
            </a:r>
          </a:p>
          <a:p>
            <a:pPr lvl="1" marL="1120140" indent="-560070" defTabSz="808990">
              <a:lnSpc>
                <a:spcPct val="110000"/>
              </a:lnSpc>
              <a:spcBef>
                <a:spcPts val="3500"/>
              </a:spcBef>
              <a:buBlip>
                <a:blip r:embed="rId3"/>
              </a:buBlip>
              <a:defRPr sz="5488"/>
            </a:pPr>
            <a:r>
              <a:t>Revelation 1:8, ”I am the Alpha and the Omega, the Beginning and the End," says the Lord, "who is and who was and who is to come, the Almighty.”</a:t>
            </a:r>
          </a:p>
          <a:p>
            <a:pPr lvl="1" marL="1120140" indent="-560070" defTabSz="808990">
              <a:lnSpc>
                <a:spcPct val="110000"/>
              </a:lnSpc>
              <a:spcBef>
                <a:spcPts val="3500"/>
              </a:spcBef>
              <a:buBlip>
                <a:blip r:embed="rId3"/>
              </a:buBlip>
              <a:defRPr sz="5488"/>
            </a:pPr>
            <a:r>
              <a:t>Description of the beast is a perversion of a description of God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0"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Beast connected with the divine"/>
          <p:cNvSpPr txBox="1"/>
          <p:nvPr>
            <p:ph type="title"/>
          </p:nvPr>
        </p:nvSpPr>
        <p:spPr>
          <a:prstGeom prst="rect">
            <a:avLst/>
          </a:prstGeom>
        </p:spPr>
        <p:txBody>
          <a:bodyPr/>
          <a:lstStyle/>
          <a:p>
            <a:pPr/>
            <a:r>
              <a:t>Beast connected with the divine</a:t>
            </a:r>
          </a:p>
        </p:txBody>
      </p:sp>
      <p:sp>
        <p:nvSpPr>
          <p:cNvPr id="255" name="They believed the beast was of divine origin and therefore worthy of worship…"/>
          <p:cNvSpPr txBox="1"/>
          <p:nvPr>
            <p:ph type="body" idx="1"/>
          </p:nvPr>
        </p:nvSpPr>
        <p:spPr>
          <a:xfrm>
            <a:off x="952500" y="3893406"/>
            <a:ext cx="22479000" cy="8697788"/>
          </a:xfrm>
          <a:prstGeom prst="rect">
            <a:avLst/>
          </a:prstGeom>
        </p:spPr>
        <p:txBody>
          <a:bodyPr/>
          <a:lstStyle/>
          <a:p>
            <a:pPr marL="571499" indent="-571499">
              <a:lnSpc>
                <a:spcPct val="120000"/>
              </a:lnSpc>
              <a:spcBef>
                <a:spcPts val="2400"/>
              </a:spcBef>
              <a:buBlip>
                <a:blip r:embed="rId3"/>
              </a:buBlip>
              <a:defRPr sz="5500"/>
            </a:pPr>
            <a:r>
              <a:t>They believed the beast was of divine origin and therefore worthy of worship</a:t>
            </a:r>
          </a:p>
          <a:p>
            <a:pPr lvl="1">
              <a:lnSpc>
                <a:spcPct val="120000"/>
              </a:lnSpc>
              <a:spcBef>
                <a:spcPts val="2400"/>
              </a:spcBef>
              <a:buBlip>
                <a:blip r:embed="rId3"/>
              </a:buBlip>
              <a:defRPr sz="5500"/>
            </a:pPr>
            <a:r>
              <a:t>13:3-4, “all the world marveled and followed the beast…and they worshiped the beast.” </a:t>
            </a:r>
          </a:p>
          <a:p>
            <a:pPr lvl="1">
              <a:lnSpc>
                <a:spcPct val="120000"/>
              </a:lnSpc>
              <a:spcBef>
                <a:spcPts val="2400"/>
              </a:spcBef>
              <a:buBlip>
                <a:blip r:embed="rId3"/>
              </a:buBlip>
              <a:defRPr sz="5500"/>
            </a:pPr>
            <a:r>
              <a:t>17:8, “All who dwell on the earth will worship him, whose names have not been written in the Book of Life of the Lamb slain from the foundation of the world.”</a:t>
            </a:r>
          </a:p>
          <a:p>
            <a:pPr marL="571499" indent="-571499">
              <a:lnSpc>
                <a:spcPct val="120000"/>
              </a:lnSpc>
              <a:spcBef>
                <a:spcPts val="2400"/>
              </a:spcBef>
              <a:buBlip>
                <a:blip r:embed="rId3"/>
              </a:buBlip>
              <a:defRPr sz="5500"/>
            </a:pPr>
            <a:r>
              <a:t>Reverence for the institution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Durant, Age of Faith, p. 44"/>
          <p:cNvSpPr txBox="1"/>
          <p:nvPr>
            <p:ph type="body" idx="21"/>
          </p:nvPr>
        </p:nvSpPr>
        <p:spPr>
          <a:xfrm>
            <a:off x="952500" y="11687342"/>
            <a:ext cx="22479000" cy="711201"/>
          </a:xfrm>
          <a:prstGeom prst="rect">
            <a:avLst/>
          </a:prstGeom>
        </p:spPr>
        <p:txBody>
          <a:bodyPr/>
          <a:lstStyle/>
          <a:p>
            <a:pPr/>
            <a:r>
              <a:t>–Durant, Age of Faith, p. 44</a:t>
            </a:r>
          </a:p>
        </p:txBody>
      </p:sp>
      <p:sp>
        <p:nvSpPr>
          <p:cNvPr id="260" name="“If art is the organization of materials, the Roman Catholic Church is among the most imposing masterpieces of history.  Through nineteen centuries, each heavy with crisis, she has held her faithful together, following them with her ministrations to the "/>
          <p:cNvSpPr txBox="1"/>
          <p:nvPr>
            <p:ph type="body" idx="22"/>
          </p:nvPr>
        </p:nvSpPr>
        <p:spPr>
          <a:xfrm>
            <a:off x="1051352" y="1170706"/>
            <a:ext cx="22281295" cy="10063481"/>
          </a:xfrm>
          <a:prstGeom prst="rect">
            <a:avLst/>
          </a:prstGeom>
        </p:spPr>
        <p:txBody>
          <a:bodyPr/>
          <a:lstStyle>
            <a:lvl1pPr>
              <a:defRPr sz="6400"/>
            </a:lvl1pPr>
          </a:lstStyle>
          <a:p>
            <a:pPr/>
            <a:r>
              <a:t>“If art is the organization of materials, the Roman Catholic Church is among the most imposing masterpieces of history.  Through nineteen centuries, each heavy with crisis, she has held her faithful together, following them with her ministrations to the ends of the earth, forming their minds, molding their morals, encouraging their fertility, solemnizing their marriages, consoling their bereavements, lifting their momentary lives into eternal drama, harvesting their gifts, surviving every heresy and revolt, and patiently building again every broken support of her power.”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Worship beast = worship dragon"/>
          <p:cNvSpPr txBox="1"/>
          <p:nvPr>
            <p:ph type="title"/>
          </p:nvPr>
        </p:nvSpPr>
        <p:spPr>
          <a:prstGeom prst="rect">
            <a:avLst/>
          </a:prstGeom>
        </p:spPr>
        <p:txBody>
          <a:bodyPr/>
          <a:lstStyle/>
          <a:p>
            <a:pPr/>
            <a:r>
              <a:t>Worship beast = worship dragon</a:t>
            </a:r>
          </a:p>
        </p:txBody>
      </p:sp>
      <p:sp>
        <p:nvSpPr>
          <p:cNvPr id="265" name="Idolatry is the work of demons — Leviticus 17:7, Deuteronomy 32:17, Psalms 106:36-39, 1 Corinthians 10:20-21…"/>
          <p:cNvSpPr txBox="1"/>
          <p:nvPr>
            <p:ph type="body" idx="1"/>
          </p:nvPr>
        </p:nvSpPr>
        <p:spPr>
          <a:prstGeom prst="rect">
            <a:avLst/>
          </a:prstGeom>
        </p:spPr>
        <p:txBody>
          <a:bodyPr/>
          <a:lstStyle/>
          <a:p>
            <a:pPr marL="560069" indent="-560069" defTabSz="808990">
              <a:lnSpc>
                <a:spcPct val="110000"/>
              </a:lnSpc>
              <a:spcBef>
                <a:spcPts val="3500"/>
              </a:spcBef>
              <a:buBlip>
                <a:blip r:embed="rId3"/>
              </a:buBlip>
              <a:defRPr sz="5488"/>
            </a:pPr>
            <a:r>
              <a:t>Idolatry is the work of demons — Leviticus 17:7, Deuteronomy 32:17, Psalms 106:36-39, 1 Corinthians 10:20-21</a:t>
            </a:r>
          </a:p>
          <a:p>
            <a:pPr marL="560069" indent="-560069" defTabSz="808990">
              <a:lnSpc>
                <a:spcPct val="110000"/>
              </a:lnSpc>
              <a:spcBef>
                <a:spcPts val="3500"/>
              </a:spcBef>
              <a:buBlip>
                <a:blip r:embed="rId3"/>
              </a:buBlip>
              <a:defRPr sz="5488"/>
            </a:pPr>
            <a:r>
              <a:t>Demons influence false teaching — 1 Timothy 4:1-3, 1 John 4:1-3</a:t>
            </a:r>
          </a:p>
          <a:p>
            <a:pPr marL="560069" indent="-560069" defTabSz="808990">
              <a:lnSpc>
                <a:spcPct val="110000"/>
              </a:lnSpc>
              <a:spcBef>
                <a:spcPts val="3500"/>
              </a:spcBef>
              <a:buBlip>
                <a:blip r:embed="rId3"/>
              </a:buBlip>
              <a:defRPr sz="5488"/>
            </a:pPr>
            <a:r>
              <a:t>Satan himself is the force at work</a:t>
            </a:r>
          </a:p>
          <a:p>
            <a:pPr lvl="1" marL="1120140" indent="-560070" defTabSz="808990">
              <a:lnSpc>
                <a:spcPct val="110000"/>
              </a:lnSpc>
              <a:spcBef>
                <a:spcPts val="3500"/>
              </a:spcBef>
              <a:buBlip>
                <a:blip r:embed="rId3"/>
              </a:buBlip>
              <a:defRPr sz="5488"/>
            </a:pPr>
            <a:r>
              <a:t>Satan has seven heads and ten horns; the beast has seven heads and ten horns</a:t>
            </a:r>
          </a:p>
          <a:p>
            <a:pPr lvl="1" marL="1120140" indent="-560070" defTabSz="808990">
              <a:lnSpc>
                <a:spcPct val="110000"/>
              </a:lnSpc>
              <a:spcBef>
                <a:spcPts val="3500"/>
              </a:spcBef>
              <a:buBlip>
                <a:blip r:embed="rId3"/>
              </a:buBlip>
              <a:defRPr sz="5488"/>
            </a:pPr>
            <a:r>
              <a:t>He can even appear as a messenger from God - 2 Corinthians 11:13-15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5"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cannot be defeated by human means"/>
          <p:cNvSpPr txBox="1"/>
          <p:nvPr>
            <p:ph type="title"/>
          </p:nvPr>
        </p:nvSpPr>
        <p:spPr>
          <a:prstGeom prst="rect">
            <a:avLst/>
          </a:prstGeom>
        </p:spPr>
        <p:txBody>
          <a:bodyPr/>
          <a:lstStyle/>
          <a:p>
            <a:pPr/>
            <a:r>
              <a:t>cannot be defeated by human means</a:t>
            </a:r>
          </a:p>
        </p:txBody>
      </p:sp>
      <p:sp>
        <p:nvSpPr>
          <p:cNvPr id="270" name="Revelation 12:11  And they overcame him by the blood of the Lamb and by the word of their testimony, and they did not love their lives to the death.…"/>
          <p:cNvSpPr txBox="1"/>
          <p:nvPr>
            <p:ph type="body" idx="1"/>
          </p:nvPr>
        </p:nvSpPr>
        <p:spPr>
          <a:prstGeom prst="rect">
            <a:avLst/>
          </a:prstGeom>
        </p:spPr>
        <p:txBody>
          <a:bodyPr/>
          <a:lstStyle/>
          <a:p>
            <a:pPr marL="565784" indent="-565784" defTabSz="817244">
              <a:lnSpc>
                <a:spcPct val="110000"/>
              </a:lnSpc>
              <a:spcBef>
                <a:spcPts val="3500"/>
              </a:spcBef>
              <a:buBlip>
                <a:blip r:embed="rId3"/>
              </a:buBlip>
              <a:defRPr sz="5643"/>
            </a:pPr>
            <a:r>
              <a:t>Revelation 12:11  And they overcame him by the blood of the Lamb and by the word of their testimony, and they did not love their lives to the death.</a:t>
            </a:r>
          </a:p>
          <a:p>
            <a:pPr marL="565784" indent="-565784" defTabSz="817244">
              <a:lnSpc>
                <a:spcPct val="110000"/>
              </a:lnSpc>
              <a:spcBef>
                <a:spcPts val="3500"/>
              </a:spcBef>
              <a:buBlip>
                <a:blip r:embed="rId3"/>
              </a:buBlip>
              <a:defRPr sz="5643"/>
            </a:pPr>
            <a:r>
              <a:t>Revelation 17:14  These will make war with the Lamb, and the Lamb will overcome them, for He is Lord of lords and King of kings; and those who are with Him are called, chosen, and faithful."</a:t>
            </a:r>
          </a:p>
          <a:p>
            <a:pPr marL="565784" indent="-565784" defTabSz="817244">
              <a:lnSpc>
                <a:spcPct val="110000"/>
              </a:lnSpc>
              <a:spcBef>
                <a:spcPts val="3500"/>
              </a:spcBef>
              <a:buBlip>
                <a:blip r:embed="rId3"/>
              </a:buBlip>
              <a:defRPr sz="5643"/>
            </a:pPr>
            <a:r>
              <a:t>17:8,11:  “[the beast] is going to perdition”</a:t>
            </a:r>
          </a:p>
          <a:p>
            <a:pPr lvl="1" marL="1131569" indent="-565784" defTabSz="817244">
              <a:lnSpc>
                <a:spcPct val="110000"/>
              </a:lnSpc>
              <a:spcBef>
                <a:spcPts val="3500"/>
              </a:spcBef>
              <a:buBlip>
                <a:blip r:embed="rId3"/>
              </a:buBlip>
              <a:defRPr sz="5643"/>
            </a:pPr>
            <a:r>
              <a:t>Perdition = destruction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0"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Revelation 19:20"/>
          <p:cNvSpPr txBox="1"/>
          <p:nvPr>
            <p:ph type="body" idx="21"/>
          </p:nvPr>
        </p:nvSpPr>
        <p:spPr>
          <a:xfrm>
            <a:off x="952500" y="11366500"/>
            <a:ext cx="22479000" cy="711200"/>
          </a:xfrm>
          <a:prstGeom prst="rect">
            <a:avLst/>
          </a:prstGeom>
        </p:spPr>
        <p:txBody>
          <a:bodyPr/>
          <a:lstStyle/>
          <a:p>
            <a:pPr/>
            <a:r>
              <a:t>–Revelation 19:20</a:t>
            </a:r>
          </a:p>
        </p:txBody>
      </p:sp>
      <p:sp>
        <p:nvSpPr>
          <p:cNvPr id="275" name="“Then the beast was captured, and with him the false prophet who worked signs in his presence, by which he deceived those who received the mark of the beast and those who worshiped his image. These two were cast alive into the lake of fire burning with b"/>
          <p:cNvSpPr txBox="1"/>
          <p:nvPr>
            <p:ph type="body" idx="22"/>
          </p:nvPr>
        </p:nvSpPr>
        <p:spPr>
          <a:xfrm>
            <a:off x="2381250" y="1946274"/>
            <a:ext cx="19621500" cy="8191501"/>
          </a:xfrm>
          <a:prstGeom prst="rect">
            <a:avLst/>
          </a:prstGeom>
        </p:spPr>
        <p:txBody>
          <a:bodyPr/>
          <a:lstStyle>
            <a:lvl1pPr>
              <a:defRPr sz="8000"/>
            </a:lvl1pPr>
          </a:lstStyle>
          <a:p>
            <a:pPr/>
            <a:r>
              <a:t>“Then the beast was captured, and with him the false prophet who worked signs in his presence, by which he deceived those who received the mark of the beast and those who worshiped his image. These two were cast alive into the lake of fire burning with brimstone.”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ummary of 13:3-4, 17:11-13"/>
          <p:cNvSpPr txBox="1"/>
          <p:nvPr>
            <p:ph type="title"/>
          </p:nvPr>
        </p:nvSpPr>
        <p:spPr>
          <a:prstGeom prst="rect">
            <a:avLst/>
          </a:prstGeom>
        </p:spPr>
        <p:txBody>
          <a:bodyPr/>
          <a:lstStyle/>
          <a:p>
            <a:pPr/>
            <a:r>
              <a:t>Summary of 13:3-4, 17:11-13</a:t>
            </a:r>
          </a:p>
        </p:txBody>
      </p:sp>
      <p:sp>
        <p:nvSpPr>
          <p:cNvPr id="280" name="The successive invasions by Germanic tribes seem to deal a death blow to Rome.…"/>
          <p:cNvSpPr txBox="1"/>
          <p:nvPr>
            <p:ph type="body" idx="1"/>
          </p:nvPr>
        </p:nvSpPr>
        <p:spPr>
          <a:prstGeom prst="rect">
            <a:avLst/>
          </a:prstGeom>
        </p:spPr>
        <p:txBody>
          <a:bodyPr/>
          <a:lstStyle/>
          <a:p>
            <a:pPr marL="548639" indent="-548639" defTabSz="792479">
              <a:lnSpc>
                <a:spcPct val="110000"/>
              </a:lnSpc>
              <a:spcBef>
                <a:spcPts val="3400"/>
              </a:spcBef>
              <a:buBlip>
                <a:blip r:embed="rId3"/>
              </a:buBlip>
              <a:defRPr sz="5280"/>
            </a:pPr>
            <a:r>
              <a:t>The successive invasions by Germanic tribes seem to deal a death blow to Rome.</a:t>
            </a:r>
          </a:p>
          <a:p>
            <a:pPr marL="548639" indent="-548639" defTabSz="792479">
              <a:lnSpc>
                <a:spcPct val="110000"/>
              </a:lnSpc>
              <a:spcBef>
                <a:spcPts val="3400"/>
              </a:spcBef>
              <a:buBlip>
                <a:blip r:embed="rId3"/>
              </a:buBlip>
              <a:defRPr sz="5280"/>
            </a:pPr>
            <a:r>
              <a:t>But the Latin church revived the empire and becomes the eighth phase of Roman power.</a:t>
            </a:r>
          </a:p>
          <a:p>
            <a:pPr marL="548639" indent="-548639" defTabSz="792479">
              <a:lnSpc>
                <a:spcPct val="110000"/>
              </a:lnSpc>
              <a:spcBef>
                <a:spcPts val="3400"/>
              </a:spcBef>
              <a:buBlip>
                <a:blip r:embed="rId3"/>
              </a:buBlip>
              <a:defRPr sz="5280"/>
            </a:pPr>
            <a:r>
              <a:t>The kingdoms of Europe that rose out of the Roman Empire eventually acquiesced to the authority of the Roman church</a:t>
            </a:r>
          </a:p>
          <a:p>
            <a:pPr marL="548639" indent="-548639" defTabSz="792479">
              <a:lnSpc>
                <a:spcPct val="110000"/>
              </a:lnSpc>
              <a:spcBef>
                <a:spcPts val="3400"/>
              </a:spcBef>
              <a:buBlip>
                <a:blip r:embed="rId3"/>
              </a:buBlip>
              <a:defRPr sz="5280"/>
            </a:pPr>
            <a:r>
              <a:t>This alliance of church and state creates a beast unlike any other; it is revered by mankind and cannot be defeated by human means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8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8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13:3-4 - The beast captivates the world"/>
          <p:cNvSpPr txBox="1"/>
          <p:nvPr>
            <p:ph type="ctrTitle"/>
          </p:nvPr>
        </p:nvSpPr>
        <p:spPr>
          <a:prstGeom prst="rect">
            <a:avLst/>
          </a:prstGeom>
        </p:spPr>
        <p:txBody>
          <a:bodyPr/>
          <a:lstStyle/>
          <a:p>
            <a:pPr/>
            <a:r>
              <a:t>13:3-4 - The beast captivates the world</a:t>
            </a:r>
          </a:p>
        </p:txBody>
      </p:sp>
      <p:sp>
        <p:nvSpPr>
          <p:cNvPr id="161" name="“And I saw one of his heads as if it had been mortally wounded, and his deadly wound was healed. And all the world marveled and followed the beast. [4] So they worshiped the dragon who gave authority to the beast; and they worshiped the beast, saying, ‘W"/>
          <p:cNvSpPr txBox="1"/>
          <p:nvPr>
            <p:ph type="subTitle" idx="1"/>
          </p:nvPr>
        </p:nvSpPr>
        <p:spPr>
          <a:prstGeom prst="rect">
            <a:avLst/>
          </a:prstGeom>
        </p:spPr>
        <p:txBody>
          <a:bodyPr/>
          <a:lstStyle>
            <a:lvl1pPr defTabSz="767715">
              <a:defRPr sz="6696"/>
            </a:lvl1pPr>
          </a:lstStyle>
          <a:p>
            <a:pPr/>
            <a:r>
              <a:t>“And I saw one of his heads as if it had been mortally wounded, and his deadly wound was healed. And all the world marveled and followed the beast. [4] So they worshiped the dragon who gave authority to the beast; and they worshiped the beast, saying, ‘Who is like the beast? Who is able to make war with him?’"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What John Saw"/>
          <p:cNvSpPr txBox="1"/>
          <p:nvPr>
            <p:ph type="title"/>
          </p:nvPr>
        </p:nvSpPr>
        <p:spPr>
          <a:prstGeom prst="rect">
            <a:avLst/>
          </a:prstGeom>
        </p:spPr>
        <p:txBody>
          <a:bodyPr/>
          <a:lstStyle/>
          <a:p>
            <a:pPr/>
            <a:r>
              <a:t>What John Saw</a:t>
            </a:r>
          </a:p>
        </p:txBody>
      </p:sp>
      <p:sp>
        <p:nvSpPr>
          <p:cNvPr id="166" name="“one of his heads as if it had been mortally wounded and his deadly wound was healed”…"/>
          <p:cNvSpPr txBox="1"/>
          <p:nvPr>
            <p:ph type="body" idx="1"/>
          </p:nvPr>
        </p:nvSpPr>
        <p:spPr>
          <a:xfrm>
            <a:off x="952500" y="3937596"/>
            <a:ext cx="22479000" cy="8685608"/>
          </a:xfrm>
          <a:prstGeom prst="rect">
            <a:avLst/>
          </a:prstGeom>
        </p:spPr>
        <p:txBody>
          <a:bodyPr/>
          <a:lstStyle/>
          <a:p>
            <a:pPr marL="542925" indent="-542925" defTabSz="784225">
              <a:lnSpc>
                <a:spcPct val="110000"/>
              </a:lnSpc>
              <a:spcBef>
                <a:spcPts val="3400"/>
              </a:spcBef>
              <a:buBlip>
                <a:blip r:embed="rId3"/>
              </a:buBlip>
              <a:defRPr sz="4940"/>
            </a:pPr>
            <a:r>
              <a:t>“one of his heads as if it had been mortally wounded and his deadly wound was healed” </a:t>
            </a:r>
          </a:p>
          <a:p>
            <a:pPr lvl="1" marL="1085850" indent="-542925" defTabSz="784225">
              <a:lnSpc>
                <a:spcPct val="110000"/>
              </a:lnSpc>
              <a:spcBef>
                <a:spcPts val="3400"/>
              </a:spcBef>
              <a:buBlip>
                <a:blip r:embed="rId3"/>
              </a:buBlip>
              <a:defRPr sz="4940"/>
            </a:pPr>
            <a:r>
              <a:t>The appearance of a mortal wound, yet the beast manages to recover.</a:t>
            </a:r>
          </a:p>
          <a:p>
            <a:pPr lvl="1" marL="1085850" indent="-542925" defTabSz="784225">
              <a:lnSpc>
                <a:spcPct val="110000"/>
              </a:lnSpc>
              <a:spcBef>
                <a:spcPts val="3400"/>
              </a:spcBef>
              <a:buBlip>
                <a:blip r:embed="rId3"/>
              </a:buBlip>
              <a:defRPr sz="4940"/>
            </a:pPr>
            <a:r>
              <a:t>13:14, “wounded by the sword and lived” - a sword represents warfare</a:t>
            </a:r>
          </a:p>
          <a:p>
            <a:pPr marL="542925" indent="-542925" defTabSz="784225">
              <a:lnSpc>
                <a:spcPct val="110000"/>
              </a:lnSpc>
              <a:spcBef>
                <a:spcPts val="3400"/>
              </a:spcBef>
              <a:buBlip>
                <a:blip r:embed="rId3"/>
              </a:buBlip>
              <a:defRPr sz="4940"/>
            </a:pPr>
            <a:r>
              <a:t>“all the world marveled”</a:t>
            </a:r>
          </a:p>
          <a:p>
            <a:pPr lvl="1" marL="1085850" indent="-542925" defTabSz="784225">
              <a:lnSpc>
                <a:spcPct val="110000"/>
              </a:lnSpc>
              <a:spcBef>
                <a:spcPts val="3400"/>
              </a:spcBef>
              <a:buBlip>
                <a:blip r:embed="rId3"/>
              </a:buBlip>
              <a:defRPr sz="4940"/>
            </a:pPr>
            <a:r>
              <a:t>the beast was not terrifying to most people; they found the beast marvelous, worthy of praise, awe-inspiring</a:t>
            </a:r>
          </a:p>
          <a:p>
            <a:pPr lvl="1" marL="1085850" indent="-542925" defTabSz="784225">
              <a:lnSpc>
                <a:spcPct val="110000"/>
              </a:lnSpc>
              <a:spcBef>
                <a:spcPts val="3400"/>
              </a:spcBef>
              <a:buBlip>
                <a:blip r:embed="rId3"/>
              </a:buBlip>
              <a:defRPr sz="4940"/>
            </a:pPr>
            <a:r>
              <a:t>And they “followed the beast” and “worshipped the beast”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he seven heads - 17:10"/>
          <p:cNvSpPr txBox="1"/>
          <p:nvPr>
            <p:ph type="title"/>
          </p:nvPr>
        </p:nvSpPr>
        <p:spPr>
          <a:prstGeom prst="rect">
            <a:avLst/>
          </a:prstGeom>
        </p:spPr>
        <p:txBody>
          <a:bodyPr/>
          <a:lstStyle/>
          <a:p>
            <a:pPr/>
            <a:r>
              <a:t>The seven heads - 17:10</a:t>
            </a:r>
          </a:p>
        </p:txBody>
      </p:sp>
      <p:sp>
        <p:nvSpPr>
          <p:cNvPr id="171" name="“Five have fallen” — five types of Roman governance…"/>
          <p:cNvSpPr txBox="1"/>
          <p:nvPr>
            <p:ph type="body" idx="1"/>
          </p:nvPr>
        </p:nvSpPr>
        <p:spPr>
          <a:prstGeom prst="rect">
            <a:avLst/>
          </a:prstGeom>
        </p:spPr>
        <p:txBody>
          <a:bodyPr/>
          <a:lstStyle/>
          <a:p>
            <a:pPr marL="565784" indent="-565784" defTabSz="817244">
              <a:lnSpc>
                <a:spcPct val="120000"/>
              </a:lnSpc>
              <a:spcBef>
                <a:spcPts val="2300"/>
              </a:spcBef>
              <a:buBlip>
                <a:blip r:embed="rId3"/>
              </a:buBlip>
              <a:defRPr sz="5940"/>
            </a:pPr>
            <a:r>
              <a:t>“Five have fallen” — five types of Roman governance</a:t>
            </a:r>
          </a:p>
          <a:p>
            <a:pPr marL="565784" indent="-565784" defTabSz="817244">
              <a:lnSpc>
                <a:spcPct val="120000"/>
              </a:lnSpc>
              <a:spcBef>
                <a:spcPts val="2300"/>
              </a:spcBef>
              <a:buBlip>
                <a:blip r:embed="rId3"/>
              </a:buBlip>
              <a:defRPr sz="5940"/>
            </a:pPr>
            <a:r>
              <a:t>“one is” — the emperors from Augustus (36 BC) to Aurelian (282 AD)</a:t>
            </a:r>
          </a:p>
          <a:p>
            <a:pPr marL="565784" indent="-565784" defTabSz="817244">
              <a:lnSpc>
                <a:spcPct val="120000"/>
              </a:lnSpc>
              <a:spcBef>
                <a:spcPts val="2300"/>
              </a:spcBef>
              <a:buBlip>
                <a:blip r:embed="rId3"/>
              </a:buBlip>
              <a:defRPr sz="5940"/>
            </a:pPr>
            <a:r>
              <a:t>“the other has not yet come” — Diocletian reorganizes the empire, Constantine completes it </a:t>
            </a:r>
          </a:p>
          <a:p>
            <a:pPr marL="565784" indent="-565784" defTabSz="817244">
              <a:lnSpc>
                <a:spcPct val="120000"/>
              </a:lnSpc>
              <a:spcBef>
                <a:spcPts val="2300"/>
              </a:spcBef>
              <a:buBlip>
                <a:blip r:embed="rId3"/>
              </a:buBlip>
              <a:defRPr sz="5940"/>
            </a:pPr>
            <a:r>
              <a:t>“And when he comes, he must continue a short time” — Nicean Council (325) - fall of Rome (476)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13:14, “wounded by the sword”"/>
          <p:cNvSpPr txBox="1"/>
          <p:nvPr>
            <p:ph type="title"/>
          </p:nvPr>
        </p:nvSpPr>
        <p:spPr>
          <a:prstGeom prst="rect">
            <a:avLst/>
          </a:prstGeom>
        </p:spPr>
        <p:txBody>
          <a:bodyPr/>
          <a:lstStyle/>
          <a:p>
            <a:pPr/>
            <a:r>
              <a:t>13:14, “wounded by the sword”</a:t>
            </a:r>
          </a:p>
        </p:txBody>
      </p:sp>
      <p:sp>
        <p:nvSpPr>
          <p:cNvPr id="176" name="Gothic invasion, 396-410…"/>
          <p:cNvSpPr txBox="1"/>
          <p:nvPr>
            <p:ph type="body" idx="1"/>
          </p:nvPr>
        </p:nvSpPr>
        <p:spPr>
          <a:prstGeom prst="rect">
            <a:avLst/>
          </a:prstGeom>
        </p:spPr>
        <p:txBody>
          <a:bodyPr/>
          <a:lstStyle/>
          <a:p>
            <a:pPr marL="571499" indent="-571499">
              <a:lnSpc>
                <a:spcPct val="120000"/>
              </a:lnSpc>
              <a:spcBef>
                <a:spcPts val="4200"/>
              </a:spcBef>
              <a:buBlip>
                <a:blip r:embed="rId3"/>
              </a:buBlip>
              <a:defRPr sz="7200"/>
            </a:pPr>
            <a:r>
              <a:t>Gothic invasion, 396-410</a:t>
            </a:r>
          </a:p>
          <a:p>
            <a:pPr marL="571499" indent="-571499">
              <a:lnSpc>
                <a:spcPct val="120000"/>
              </a:lnSpc>
              <a:spcBef>
                <a:spcPts val="4200"/>
              </a:spcBef>
              <a:buBlip>
                <a:blip r:embed="rId3"/>
              </a:buBlip>
              <a:defRPr sz="7200"/>
            </a:pPr>
            <a:r>
              <a:t>Vandal invasion, 409-455</a:t>
            </a:r>
          </a:p>
          <a:p>
            <a:pPr marL="571499" indent="-571499">
              <a:lnSpc>
                <a:spcPct val="120000"/>
              </a:lnSpc>
              <a:spcBef>
                <a:spcPts val="4200"/>
              </a:spcBef>
              <a:buBlip>
                <a:blip r:embed="rId3"/>
              </a:buBlip>
              <a:defRPr sz="7200"/>
            </a:pPr>
            <a:r>
              <a:t>Hun invasion, 444-452</a:t>
            </a:r>
          </a:p>
          <a:p>
            <a:pPr marL="571499" indent="-571499">
              <a:lnSpc>
                <a:spcPct val="120000"/>
              </a:lnSpc>
              <a:spcBef>
                <a:spcPts val="4200"/>
              </a:spcBef>
              <a:buBlip>
                <a:blip r:embed="rId3"/>
              </a:buBlip>
              <a:defRPr sz="7200"/>
            </a:pPr>
            <a:r>
              <a:t>Coalition of Germanic tribes led by Odoacer conquers Rome in 476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Wounded by the sword and lived”"/>
          <p:cNvSpPr txBox="1"/>
          <p:nvPr>
            <p:ph type="title"/>
          </p:nvPr>
        </p:nvSpPr>
        <p:spPr>
          <a:prstGeom prst="rect">
            <a:avLst/>
          </a:prstGeom>
        </p:spPr>
        <p:txBody>
          <a:bodyPr/>
          <a:lstStyle/>
          <a:p>
            <a:pPr/>
            <a:r>
              <a:t>“Wounded by the sword </a:t>
            </a:r>
            <a:r>
              <a:rPr i="1" u="sng">
                <a:latin typeface="+mn-lt"/>
                <a:ea typeface="+mn-ea"/>
                <a:cs typeface="+mn-cs"/>
                <a:sym typeface="Gill Sans"/>
              </a:rPr>
              <a:t>and lived</a:t>
            </a:r>
            <a:r>
              <a:t>”</a:t>
            </a:r>
          </a:p>
        </p:txBody>
      </p:sp>
      <p:sp>
        <p:nvSpPr>
          <p:cNvPr id="181" name="“Christian” Emperors lived on in Byzantium for another 1,000 years…"/>
          <p:cNvSpPr txBox="1"/>
          <p:nvPr>
            <p:ph type="body" idx="1"/>
          </p:nvPr>
        </p:nvSpPr>
        <p:spPr>
          <a:prstGeom prst="rect">
            <a:avLst/>
          </a:prstGeom>
        </p:spPr>
        <p:txBody>
          <a:bodyPr/>
          <a:lstStyle/>
          <a:p>
            <a:pPr marL="548639" indent="-548639" defTabSz="792479">
              <a:lnSpc>
                <a:spcPct val="120000"/>
              </a:lnSpc>
              <a:spcBef>
                <a:spcPts val="5600"/>
              </a:spcBef>
              <a:buBlip>
                <a:blip r:embed="rId3"/>
              </a:buBlip>
              <a:defRPr sz="5760"/>
            </a:pPr>
            <a:r>
              <a:t>“Christian” Emperors lived on in Byzantium for another 1,000 years</a:t>
            </a:r>
          </a:p>
          <a:p>
            <a:pPr marL="548639" indent="-548639" defTabSz="792479">
              <a:lnSpc>
                <a:spcPct val="120000"/>
              </a:lnSpc>
              <a:spcBef>
                <a:spcPts val="5600"/>
              </a:spcBef>
              <a:buBlip>
                <a:blip r:embed="rId3"/>
              </a:buBlip>
              <a:defRPr sz="5760"/>
            </a:pPr>
            <a:r>
              <a:t>Revelation 17:11, “The beast that was, and is not, is himself also the eighth, and is of the seven, and is going to perdition.”</a:t>
            </a:r>
          </a:p>
          <a:p>
            <a:pPr lvl="1" marL="1097279" indent="-548639" defTabSz="792479">
              <a:lnSpc>
                <a:spcPct val="120000"/>
              </a:lnSpc>
              <a:spcBef>
                <a:spcPts val="5600"/>
              </a:spcBef>
              <a:buBlip>
                <a:blip r:embed="rId3"/>
              </a:buBlip>
              <a:defRPr sz="5760"/>
            </a:pPr>
            <a:r>
              <a:t>There is another iteration of Roman power that will follow the seventh</a:t>
            </a:r>
          </a:p>
          <a:p>
            <a:pPr marL="548639" indent="-548639" defTabSz="792479">
              <a:lnSpc>
                <a:spcPct val="120000"/>
              </a:lnSpc>
              <a:spcBef>
                <a:spcPts val="5600"/>
              </a:spcBef>
              <a:buBlip>
                <a:blip r:embed="rId3"/>
              </a:buBlip>
              <a:defRPr sz="5760"/>
            </a:pPr>
            <a:r>
              <a:t>The eighth is the Latin church, the ecclesiastical hierarchy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17:11-13 - the eighth and the ten horns"/>
          <p:cNvSpPr txBox="1"/>
          <p:nvPr>
            <p:ph type="ctrTitle"/>
          </p:nvPr>
        </p:nvSpPr>
        <p:spPr>
          <a:prstGeom prst="rect">
            <a:avLst/>
          </a:prstGeom>
        </p:spPr>
        <p:txBody>
          <a:bodyPr/>
          <a:lstStyle>
            <a:lvl1pPr defTabSz="817244">
              <a:lnSpc>
                <a:spcPct val="120000"/>
              </a:lnSpc>
              <a:defRPr sz="8910"/>
            </a:lvl1pPr>
          </a:lstStyle>
          <a:p>
            <a:pPr/>
            <a:r>
              <a:t>17:11-13 - the eighth and the ten horns</a:t>
            </a:r>
          </a:p>
        </p:txBody>
      </p:sp>
      <p:sp>
        <p:nvSpPr>
          <p:cNvPr id="186" name="“The beast that was, and is not, is himself also the eighth, and is of the seven, and is going to perdition. [12] The ten horns which you saw are ten kings who have received no kingdom as yet, but they receive authority for one hour as kings with the bea"/>
          <p:cNvSpPr txBox="1"/>
          <p:nvPr>
            <p:ph type="subTitle" idx="1"/>
          </p:nvPr>
        </p:nvSpPr>
        <p:spPr>
          <a:prstGeom prst="rect">
            <a:avLst/>
          </a:prstGeom>
        </p:spPr>
        <p:txBody>
          <a:bodyPr/>
          <a:lstStyle>
            <a:lvl1pPr defTabSz="709930">
              <a:defRPr sz="6192"/>
            </a:lvl1pPr>
          </a:lstStyle>
          <a:p>
            <a:pPr/>
            <a:r>
              <a:t>“The beast that was, and is not, is himself also the eighth, and is of the seven, and is going to perdition. [12] The ten horns which you saw are ten kings who have received no kingdom as yet, but they receive authority for one hour as kings with the beast. [13] These are of one mind, and they will give their power and authority to the beast.”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Meyers,  Ancient History, p. 582"/>
          <p:cNvSpPr txBox="1"/>
          <p:nvPr>
            <p:ph type="body" idx="21"/>
          </p:nvPr>
        </p:nvSpPr>
        <p:spPr>
          <a:xfrm>
            <a:off x="952500" y="10603865"/>
            <a:ext cx="22479000" cy="711201"/>
          </a:xfrm>
          <a:prstGeom prst="rect">
            <a:avLst/>
          </a:prstGeom>
        </p:spPr>
        <p:txBody>
          <a:bodyPr/>
          <a:lstStyle/>
          <a:p>
            <a:pPr/>
            <a:r>
              <a:t>–Meyers,  Ancient History, p. 582</a:t>
            </a:r>
          </a:p>
        </p:txBody>
      </p:sp>
      <p:sp>
        <p:nvSpPr>
          <p:cNvPr id="189" name="“Long before the fall of Rome there had begun to grow up within the Roman Empire an ecclesiastical state, which in its constitution and its administration was shaping itself upon the imperial model.”"/>
          <p:cNvSpPr txBox="1"/>
          <p:nvPr>
            <p:ph type="body" idx="22"/>
          </p:nvPr>
        </p:nvSpPr>
        <p:spPr>
          <a:xfrm>
            <a:off x="2381250" y="4001769"/>
            <a:ext cx="19621500" cy="4950462"/>
          </a:xfrm>
          <a:prstGeom prst="rect">
            <a:avLst/>
          </a:prstGeom>
        </p:spPr>
        <p:txBody>
          <a:bodyPr/>
          <a:lstStyle>
            <a:lvl1pPr>
              <a:defRPr sz="7200"/>
            </a:lvl1pPr>
          </a:lstStyle>
          <a:p>
            <a:pPr/>
            <a:r>
              <a:t>“Long before the fall of Rome there had begun to grow up within the Roman Empire an ecclesiastical state, which in its constitution and its administration was shaping itself upon the imperial model.” </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